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6_9BB0D8F3.xml" ContentType="application/vnd.ms-powerpoint.comments+xml"/>
  <Override PartName="/ppt/notesSlides/notesSlide14.xml" ContentType="application/vnd.openxmlformats-officedocument.presentationml.notesSlide+xml"/>
  <Override PartName="/ppt/comments/modernComment_17C_388BD4D1.xml" ContentType="application/vnd.ms-powerpoint.comments+xml"/>
  <Override PartName="/ppt/notesSlides/notesSlide15.xml" ContentType="application/vnd.openxmlformats-officedocument.presentationml.notesSlide+xml"/>
  <Override PartName="/ppt/comments/modernComment_196_DFCE3FA9.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7D_A9E00014.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7_39C87B21.xml" ContentType="application/vnd.ms-powerpoint.comments+xml"/>
  <Override PartName="/ppt/notesSlides/notesSlide26.xml" ContentType="application/vnd.openxmlformats-officedocument.presentationml.notesSlide+xml"/>
  <Override PartName="/ppt/comments/modernComment_18E_8714B6D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162_43905202.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23"/>
  </p:notesMasterIdLst>
  <p:sldIdLst>
    <p:sldId id="256" r:id="rId5"/>
    <p:sldId id="257" r:id="rId6"/>
    <p:sldId id="258" r:id="rId7"/>
    <p:sldId id="259" r:id="rId8"/>
    <p:sldId id="373" r:id="rId9"/>
    <p:sldId id="364" r:id="rId10"/>
    <p:sldId id="365" r:id="rId11"/>
    <p:sldId id="366" r:id="rId12"/>
    <p:sldId id="272" r:id="rId13"/>
    <p:sldId id="372" r:id="rId14"/>
    <p:sldId id="270" r:id="rId15"/>
    <p:sldId id="271" r:id="rId16"/>
    <p:sldId id="374" r:id="rId17"/>
    <p:sldId id="380" r:id="rId18"/>
    <p:sldId id="406" r:id="rId19"/>
    <p:sldId id="356" r:id="rId20"/>
    <p:sldId id="384" r:id="rId21"/>
    <p:sldId id="386" r:id="rId22"/>
    <p:sldId id="385" r:id="rId23"/>
    <p:sldId id="381" r:id="rId24"/>
    <p:sldId id="379" r:id="rId25"/>
    <p:sldId id="387" r:id="rId26"/>
    <p:sldId id="388" r:id="rId27"/>
    <p:sldId id="389" r:id="rId28"/>
    <p:sldId id="375" r:id="rId29"/>
    <p:sldId id="398" r:id="rId30"/>
    <p:sldId id="390" r:id="rId31"/>
    <p:sldId id="391" r:id="rId32"/>
    <p:sldId id="392" r:id="rId33"/>
    <p:sldId id="393" r:id="rId34"/>
    <p:sldId id="399" r:id="rId35"/>
    <p:sldId id="394" r:id="rId36"/>
    <p:sldId id="395" r:id="rId37"/>
    <p:sldId id="396" r:id="rId38"/>
    <p:sldId id="397" r:id="rId39"/>
    <p:sldId id="411" r:id="rId40"/>
    <p:sldId id="370" r:id="rId41"/>
    <p:sldId id="400" r:id="rId42"/>
    <p:sldId id="403" r:id="rId43"/>
    <p:sldId id="412" r:id="rId44"/>
    <p:sldId id="363" r:id="rId45"/>
    <p:sldId id="265" r:id="rId46"/>
    <p:sldId id="266" r:id="rId47"/>
    <p:sldId id="267" r:id="rId48"/>
    <p:sldId id="376" r:id="rId49"/>
    <p:sldId id="350" r:id="rId50"/>
    <p:sldId id="349" r:id="rId51"/>
    <p:sldId id="371" r:id="rId52"/>
    <p:sldId id="273" r:id="rId53"/>
    <p:sldId id="352" r:id="rId54"/>
    <p:sldId id="358" r:id="rId55"/>
    <p:sldId id="330" r:id="rId56"/>
    <p:sldId id="331" r:id="rId57"/>
    <p:sldId id="332" r:id="rId58"/>
    <p:sldId id="333" r:id="rId59"/>
    <p:sldId id="334" r:id="rId60"/>
    <p:sldId id="335" r:id="rId61"/>
    <p:sldId id="336" r:id="rId62"/>
    <p:sldId id="337" r:id="rId63"/>
    <p:sldId id="338" r:id="rId64"/>
    <p:sldId id="339" r:id="rId65"/>
    <p:sldId id="353" r:id="rId66"/>
    <p:sldId id="343" r:id="rId67"/>
    <p:sldId id="404" r:id="rId68"/>
    <p:sldId id="344" r:id="rId69"/>
    <p:sldId id="345" r:id="rId70"/>
    <p:sldId id="348" r:id="rId71"/>
    <p:sldId id="405" r:id="rId72"/>
    <p:sldId id="362" r:id="rId73"/>
    <p:sldId id="361" r:id="rId74"/>
    <p:sldId id="402" r:id="rId75"/>
    <p:sldId id="312" r:id="rId76"/>
    <p:sldId id="354" r:id="rId77"/>
    <p:sldId id="410" r:id="rId78"/>
    <p:sldId id="378" r:id="rId79"/>
    <p:sldId id="317"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7" r:id="rId93"/>
    <p:sldId id="288" r:id="rId94"/>
    <p:sldId id="289" r:id="rId95"/>
    <p:sldId id="290" r:id="rId96"/>
    <p:sldId id="291" r:id="rId97"/>
    <p:sldId id="292" r:id="rId98"/>
    <p:sldId id="293" r:id="rId99"/>
    <p:sldId id="294" r:id="rId100"/>
    <p:sldId id="295" r:id="rId101"/>
    <p:sldId id="296" r:id="rId102"/>
    <p:sldId id="297" r:id="rId103"/>
    <p:sldId id="298" r:id="rId104"/>
    <p:sldId id="299" r:id="rId105"/>
    <p:sldId id="300" r:id="rId106"/>
    <p:sldId id="301" r:id="rId107"/>
    <p:sldId id="302" r:id="rId108"/>
    <p:sldId id="303" r:id="rId109"/>
    <p:sldId id="304" r:id="rId110"/>
    <p:sldId id="305" r:id="rId111"/>
    <p:sldId id="306" r:id="rId112"/>
    <p:sldId id="307" r:id="rId113"/>
    <p:sldId id="308" r:id="rId114"/>
    <p:sldId id="309" r:id="rId115"/>
    <p:sldId id="310" r:id="rId116"/>
    <p:sldId id="311" r:id="rId117"/>
    <p:sldId id="355" r:id="rId118"/>
    <p:sldId id="313" r:id="rId119"/>
    <p:sldId id="314" r:id="rId120"/>
    <p:sldId id="315" r:id="rId121"/>
    <p:sldId id="316" r:id="rId122"/>
  </p:sldIdLst>
  <p:sldSz cx="9144000" cy="5143500" type="screen16x9"/>
  <p:notesSz cx="6858000" cy="9144000"/>
  <p:embeddedFontLst>
    <p:embeddedFont>
      <p:font typeface="Oswald" panose="00000500000000000000" pitchFamily="2" charset="0"/>
      <p:regular r:id="rId124"/>
      <p:bold r:id="rId125"/>
    </p:embeddedFont>
    <p:embeddedFont>
      <p:font typeface="Oswald Light" panose="00000400000000000000" pitchFamily="2" charset="0"/>
      <p:regular r:id="rId126"/>
      <p:bold r:id="rId127"/>
    </p:embeddedFont>
    <p:embeddedFont>
      <p:font typeface="Oswald Medium" panose="00000600000000000000" pitchFamily="2" charset="0"/>
      <p:regular r:id="rId128"/>
      <p:bold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07A339-ABF0-AD41-5E86-BA419A71D788}" name="Paul McKee" initials="PM" userId="S::pcm38@duke.edu::6187fc91-069b-43be-9f83-77ac52b72abd" providerId="AD"/>
  <p188:author id="{D17F9C91-45E0-00A3-6921-F4777E252067}" name="Sanskriti Purohit" initials="SP" userId="S::sp633@duke.edu::62304f89-ab13-4e90-a05d-749355bb5dc4" providerId="AD"/>
  <p188:author id="{0B9EB9C2-C337-5E06-F86A-A2E4A7BB453D}" name="Kristi Van Meter" initials="KM" userId="S::kav28@duke.edu::ee319b8e-4c12-4de6-9979-6f40910ed80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885"/>
    <a:srgbClr val="AEDAEB"/>
    <a:srgbClr val="85D1ED"/>
    <a:srgbClr val="00B0F0"/>
    <a:srgbClr val="93C47D"/>
    <a:srgbClr val="7CA36A"/>
    <a:srgbClr val="87BF6D"/>
    <a:srgbClr val="87B372"/>
    <a:srgbClr val="B6D7A8"/>
    <a:srgbClr val="D9EA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C527F-06A0-4E04-1FE7-54D2008E10DC}" v="1" dt="2024-03-28T19:36:07.094"/>
    <p1510:client id="{13E72073-50F2-AC3B-A20A-17175B52DE8C}" v="1188" dt="2024-03-29T12:51:14.083"/>
    <p1510:client id="{1EA0D945-8DED-0107-9A57-F01E3B869197}" v="139" dt="2024-03-29T01:23:00.281"/>
    <p1510:client id="{341EA883-9337-BA29-A01B-658DAF3EEBE4}" v="242" dt="2024-03-29T13:50:45.845"/>
    <p1510:client id="{4B5794D3-5483-F1F0-5179-F5ADDBB40508}" v="9" dt="2024-03-29T05:37:44.649"/>
    <p1510:client id="{50B7D37C-F5D1-9BAD-E3A0-B6F968BF525C}" v="750" dt="2024-03-29T05:34:29.853"/>
    <p1510:client id="{7DA0925C-B703-9B0A-3899-B7A81B50B360}" v="455" dt="2024-03-28T20:07:37.129"/>
    <p1510:client id="{B8A86921-0C6A-11D2-AFB9-32D0B22D7300}" v="100" dt="2024-03-29T13:00:31.307"/>
    <p1510:client id="{BDE5969D-9351-D6FB-88B1-C8C1392E7068}" v="397" dt="2024-03-29T13:34:36.144"/>
    <p1510:client id="{C5D214B0-5FE0-6083-CEDE-65EF7E5687AD}" v="24" dt="2024-03-28T21:02:00.921"/>
    <p1510:client id="{FC5F9869-DC16-4988-8F36-2AEC5A2EEB6B}" v="2164" dt="2024-04-03T19:53:15.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5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comments/modernComment_162_43905202.xml><?xml version="1.0" encoding="utf-8"?>
<p188:cmLst xmlns:a="http://schemas.openxmlformats.org/drawingml/2006/main" xmlns:r="http://schemas.openxmlformats.org/officeDocument/2006/relationships" xmlns:p188="http://schemas.microsoft.com/office/powerpoint/2018/8/main">
  <p188:cm id="{89BC84F7-ADBA-4DF4-8E37-89CC23120193}" authorId="{3807A339-ABF0-AD41-5E86-BA419A71D788}" created="2024-03-28T19:49:38.391">
    <ac:txMkLst xmlns:ac="http://schemas.microsoft.com/office/drawing/2013/main/command">
      <pc:docMk xmlns:pc="http://schemas.microsoft.com/office/powerpoint/2013/main/command"/>
      <pc:sldMk xmlns:pc="http://schemas.microsoft.com/office/powerpoint/2013/main/command" cId="1133531650" sldId="354"/>
      <ac:spMk id="2" creationId="{DA54E23B-04E8-13B5-8E9E-89AADDD6FD24}"/>
      <ac:txMk cp="8" len="4">
        <ac:context len="57" hash="3698454931"/>
      </ac:txMk>
    </ac:txMkLst>
    <p188:pos x="3040811" y="248009"/>
    <p188:txBody>
      <a:bodyPr/>
      <a:lstStyle/>
      <a:p>
        <a:r>
          <a:rPr lang="en-US"/>
          <a:t>I would probably collapse these tables together and put MSE in parentheses next to the r-squared, and fill up the remaining space with some sort of visual/plot</a:t>
        </a:r>
      </a:p>
    </p188:txBody>
    <p188:extLst>
      <p:ext xmlns:p="http://schemas.openxmlformats.org/presentationml/2006/main" uri="{57CB4572-C831-44C2-8A1C-0ADB6CCDFE69}">
        <p223:reactions xmlns:p223="http://schemas.microsoft.com/office/powerpoint/2022/03/main">
          <p223:rxn type="👍">
            <p223:instance time="2024-03-29T04:04:41.298" authorId="{0B9EB9C2-C337-5E06-F86A-A2E4A7BB453D}"/>
          </p223:rxn>
        </p223:reactions>
      </p:ext>
    </p188:extLst>
  </p188:cm>
</p188:cmLst>
</file>

<file path=ppt/comments/modernComment_176_9BB0D8F3.xml><?xml version="1.0" encoding="utf-8"?>
<p188:cmLst xmlns:a="http://schemas.openxmlformats.org/drawingml/2006/main" xmlns:r="http://schemas.openxmlformats.org/officeDocument/2006/relationships" xmlns:p188="http://schemas.microsoft.com/office/powerpoint/2018/8/main">
  <p188:cm id="{EFA014EF-2BD2-460A-996B-FF3FC8687E73}" authorId="{3807A339-ABF0-AD41-5E86-BA419A71D788}" created="2024-03-28T19:47:00.245">
    <ac:txMkLst xmlns:ac="http://schemas.microsoft.com/office/drawing/2013/main/command">
      <pc:docMk xmlns:pc="http://schemas.microsoft.com/office/powerpoint/2013/main/command"/>
      <pc:sldMk xmlns:pc="http://schemas.microsoft.com/office/powerpoint/2013/main/command" cId="2612058355" sldId="374"/>
      <ac:spMk id="2" creationId="{F2B01D6A-9B7B-3CF3-422F-99B28D8EBE17}"/>
      <ac:txMk cp="35" len="7">
        <ac:context len="44" hash="769018064"/>
      </ac:txMk>
    </ac:txMkLst>
    <p188:pos x="3439783" y="1531188"/>
    <p188:txBody>
      <a:bodyPr/>
      <a:lstStyle/>
      <a:p>
        <a:r>
          <a:rPr lang="en-US"/>
          <a:t>I think you just make a comment verbally that no relationships were found with the implicit/indirect evaluation, so we are focusing on reporting the explicit/direct evaluation results</a:t>
        </a:r>
      </a:p>
    </p188:txBody>
  </p188:cm>
</p188:cmLst>
</file>

<file path=ppt/comments/modernComment_177_39C87B21.xml><?xml version="1.0" encoding="utf-8"?>
<p188:cmLst xmlns:a="http://schemas.openxmlformats.org/drawingml/2006/main" xmlns:r="http://schemas.openxmlformats.org/officeDocument/2006/relationships" xmlns:p188="http://schemas.microsoft.com/office/powerpoint/2018/8/main">
  <p188:cm id="{55CA1B4D-8232-4F6B-9096-4789C4D52C21}" authorId="{3807A339-ABF0-AD41-5E86-BA419A71D788}" created="2024-03-28T19:47:13.417">
    <ac:txMkLst xmlns:ac="http://schemas.microsoft.com/office/drawing/2013/main/command">
      <pc:docMk xmlns:pc="http://schemas.microsoft.com/office/powerpoint/2013/main/command"/>
      <pc:sldMk xmlns:pc="http://schemas.microsoft.com/office/powerpoint/2013/main/command" cId="969440033" sldId="375"/>
      <ac:spMk id="2" creationId="{F2B01D6A-9B7B-3CF3-422F-99B28D8EBE17}"/>
      <ac:txMk cp="12" len="9">
        <ac:context len="45" hash="4276667500"/>
      </ac:txMk>
    </ac:txMkLst>
    <p188:pos x="3569179" y="862641"/>
    <p188:txBody>
      <a:bodyPr/>
      <a:lstStyle/>
      <a:p>
        <a:r>
          <a:rPr lang="en-US"/>
          <a:t>same as above</a:t>
        </a:r>
      </a:p>
    </p188:txBody>
  </p188:cm>
</p188:cmLst>
</file>

<file path=ppt/comments/modernComment_17C_388BD4D1.xml><?xml version="1.0" encoding="utf-8"?>
<p188:cmLst xmlns:a="http://schemas.openxmlformats.org/drawingml/2006/main" xmlns:r="http://schemas.openxmlformats.org/officeDocument/2006/relationships" xmlns:p188="http://schemas.microsoft.com/office/powerpoint/2018/8/main">
  <p188:cm id="{474D8A87-0007-4475-8345-7443FCDE8C4E}" authorId="{D17F9C91-45E0-00A3-6921-F4777E252067}" created="2024-03-28T20:58:35.351">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2302549900" colId="1653890687"/>
      <ac:txMk cp="0" len="12">
        <ac:context len="13" hash="3763973677"/>
      </ac:txMk>
    </ac:txMkLst>
    <p188:txBody>
      <a:bodyPr/>
      <a:lstStyle/>
      <a:p>
        <a:r>
          <a:rPr lang="en-US"/>
          <a:t>Confidence Interval: (6.47%,9.38%)</a:t>
        </a:r>
      </a:p>
    </p188:txBody>
  </p188:cm>
  <p188:cm id="{EC572827-34D0-421F-9C4B-6480C52ABE9D}" authorId="{D17F9C91-45E0-00A3-6921-F4777E252067}" created="2024-03-28T21:00:29.079">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3019400026" colId="756465668"/>
      <ac:txMk cp="0" len="6">
        <ac:context len="13" hash="2542630313"/>
      </ac:txMk>
    </ac:txMkLst>
    <p188:txBody>
      <a:bodyPr/>
      <a:lstStyle/>
      <a:p>
        <a:r>
          <a:rPr lang="en-US"/>
          <a:t>Confidence Interval: (6.98%,10.13%)</a:t>
        </a:r>
      </a:p>
    </p188:txBody>
  </p188:cm>
  <p188:cm id="{0BA29BC8-216D-4514-AA99-BBB7E5A81B9F}" authorId="{D17F9C91-45E0-00A3-6921-F4777E252067}" created="2024-03-28T21:14:13.856">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1653890687"/>
      <ac:txMk cp="0" len="12">
        <ac:context len="13" hash="2848108350"/>
      </ac:txMk>
    </ac:txMkLst>
    <p188:txBody>
      <a:bodyPr/>
      <a:lstStyle/>
      <a:p>
        <a:r>
          <a:rPr lang="en-US"/>
          <a:t>Confidence Interval: (1.46%,3.97%) </a:t>
        </a:r>
      </a:p>
    </p188:txBody>
  </p188:cm>
  <p188:cm id="{94ACFA79-6A8D-498A-B5C3-CFEC9B16040B}" authorId="{D17F9C91-45E0-00A3-6921-F4777E252067}" created="2024-03-28T21:16:27.068">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81793108" colId="1653890687"/>
      <ac:txMk cp="0" len="12">
        <ac:context len="13" hash="2850748608"/>
      </ac:txMk>
    </ac:txMkLst>
    <p188:txBody>
      <a:bodyPr/>
      <a:lstStyle/>
      <a:p>
        <a:r>
          <a:rPr lang="en-US"/>
          <a:t>Confidence Interval: (0.09%,3.46%)</a:t>
        </a:r>
      </a:p>
    </p188:txBody>
  </p188:cm>
  <p188:cm id="{2C12BF85-A0E7-4339-B96F-4F70F4E77323}" authorId="{D17F9C91-45E0-00A3-6921-F4777E252067}" created="2024-03-28T21:27:20.690">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1653890687"/>
      <ac:txMk cp="0" len="12">
        <ac:context len="13" hash="1539960478"/>
      </ac:txMk>
    </ac:txMkLst>
    <p188:txBody>
      <a:bodyPr/>
      <a:lstStyle/>
      <a:p>
        <a:r>
          <a:rPr lang="en-US"/>
          <a:t>Confidence Interval: (0.032%, 2.73%)</a:t>
        </a:r>
      </a:p>
    </p188:txBody>
  </p188:cm>
  <p188:cm id="{77A52229-187C-48F6-BA67-97D75B4733DA}" authorId="{D17F9C91-45E0-00A3-6921-F4777E252067}" created="2024-03-28T21:40:18.327">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756465668"/>
      <ac:txMk cp="0" len="11">
        <ac:context len="12" hash="300692958"/>
      </ac:txMk>
    </ac:txMkLst>
    <p188:txBody>
      <a:bodyPr/>
      <a:lstStyle/>
      <a:p>
        <a:r>
          <a:rPr lang="en-US"/>
          <a:t>Confidence Interval: (0.02% faster, 2.412% slower)
</a:t>
        </a:r>
      </a:p>
    </p188:txBody>
  </p188:cm>
  <p188:cm id="{13889F2D-F299-439E-9BE8-2EF7DECA57B6}" authorId="{D17F9C91-45E0-00A3-6921-F4777E252067}" created="2024-03-28T21:41:49.864">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2302549900" colId="756465668"/>
      <ac:txMk cp="0" len="11">
        <ac:context len="12" hash="1719446446"/>
      </ac:txMk>
    </ac:txMkLst>
    <p188:txBody>
      <a:bodyPr/>
      <a:lstStyle/>
      <a:p>
        <a:r>
          <a:rPr lang="en-US"/>
          <a:t>Confidence Interval: (6.47%,9.7%)</a:t>
        </a:r>
      </a:p>
    </p188:txBody>
  </p188:cm>
  <p188:cm id="{6FC06004-0220-4598-8D37-438C24EA406B}" authorId="{D17F9C91-45E0-00A3-6921-F4777E252067}" created="2024-03-28T21:43:44.389">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756465668"/>
      <ac:txMk cp="0" len="12">
        <ac:context len="13" hash="2639928664"/>
      </ac:txMk>
    </ac:txMkLst>
    <p188:txBody>
      <a:bodyPr/>
      <a:lstStyle/>
      <a:p>
        <a:r>
          <a:rPr lang="en-US"/>
          <a:t>Confidence Interval: (0.08% faster, 1.78% slower)</a:t>
        </a:r>
      </a:p>
    </p188:txBody>
  </p188:cm>
  <p188:cm id="{9F803D94-AE35-4254-9815-724545ADF503}" authorId="{D17F9C91-45E0-00A3-6921-F4777E252067}" created="2024-03-28T21:44:59.438">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1091224233" colId="1653890687"/>
      <ac:txMk cp="0" len="12">
        <ac:context len="13" hash="3620962878"/>
      </ac:txMk>
    </ac:txMkLst>
    <p188:txBody>
      <a:bodyPr/>
      <a:lstStyle/>
      <a:p>
        <a:r>
          <a:rPr lang="en-US"/>
          <a:t>Confidence Interval: (3.07% faster,0.06% slower)</a:t>
        </a:r>
      </a:p>
    </p188:txBody>
  </p188:cm>
  <p188:cm id="{80B4ACB0-A74E-47A6-81BB-B89D71C3BEFD}" authorId="{D17F9C91-45E0-00A3-6921-F4777E252067}" created="2024-03-28T23:17:51.078">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3019400026" colId="1653890687"/>
      <ac:txMk cp="0" len="13">
        <ac:context len="14" hash="811370862"/>
      </ac:txMk>
    </ac:txMkLst>
    <p188:txBody>
      <a:bodyPr/>
      <a:lstStyle/>
      <a:p>
        <a:r>
          <a:rPr lang="en-US"/>
          <a:t>Confidence Interval: (10.21%,13%) </a:t>
        </a:r>
      </a:p>
    </p188:txBody>
  </p188:cm>
</p188:cmLst>
</file>

<file path=ppt/comments/modernComment_17D_A9E00014.xml><?xml version="1.0" encoding="utf-8"?>
<p188:cmLst xmlns:a="http://schemas.openxmlformats.org/drawingml/2006/main" xmlns:r="http://schemas.openxmlformats.org/officeDocument/2006/relationships" xmlns:p188="http://schemas.microsoft.com/office/powerpoint/2018/8/main">
  <p188:cm id="{48B7AD91-6088-47FF-AFDB-483B0EAF6652}" authorId="{D17F9C91-45E0-00A3-6921-F4777E252067}" created="2024-03-28T21:46:32.016">
    <ac:tx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tblMk/>
      <ac:tcMk rowId="1091224233" colId="1653890687"/>
      <ac:txMk cp="0" len="12">
        <ac:context len="13" hash="1941074607"/>
      </ac:txMk>
    </ac:txMkLst>
    <p188:txBody>
      <a:bodyPr/>
      <a:lstStyle/>
      <a:p>
        <a:r>
          <a:rPr lang="en-US"/>
          <a:t>Confidence Interval: (1.89% faster, 2.54% slower)</a:t>
        </a:r>
      </a:p>
    </p188:txBody>
  </p188:cm>
  <p188:cm id="{155B95D6-D92E-4C8B-98E8-CBDAF73081B2}" authorId="{D17F9C91-45E0-00A3-6921-F4777E252067}" created="2024-03-28T21:47:09.249">
    <ac:tx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tblMk/>
      <ac:tcMk rowId="3019400026" colId="1653890687"/>
      <ac:txMk cp="0" len="13">
        <ac:context len="14" hash="2439522488"/>
      </ac:txMk>
    </ac:txMkLst>
    <p188:txBody>
      <a:bodyPr/>
      <a:lstStyle/>
      <a:p>
        <a:r>
          <a:rPr lang="en-US"/>
          <a:t>Confidence Interval: (9.26%,12.71%)</a:t>
        </a:r>
      </a:p>
    </p188:txBody>
  </p188:cm>
  <p188:cm id="{1F9B41DB-649F-4EC7-9CCE-4BE04E5D4926}" authorId="{D17F9C91-45E0-00A3-6921-F4777E252067}" created="2024-03-28T21:48:28.140">
    <ac:tx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tblMk/>
      <ac:tcMk rowId="2302549900" colId="756465668"/>
      <ac:txMk cp="0" len="13">
        <ac:context len="14" hash="1440586386"/>
      </ac:txMk>
    </ac:txMkLst>
    <p188:txBody>
      <a:bodyPr/>
      <a:lstStyle/>
      <a:p>
        <a:r>
          <a:rPr lang="en-US"/>
          <a:t>Confidence Interval: (11.80%, 15.24%)</a:t>
        </a:r>
      </a:p>
    </p188:txBody>
  </p188:cm>
  <p188:cm id="{17D30F0E-9F9E-4C9F-ADD5-155ADAE43F7D}" authorId="{D17F9C91-45E0-00A3-6921-F4777E252067}" created="2024-03-28T21:48:52.353">
    <ac:tx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tblMk/>
      <ac:tcMk rowId="3019400026" colId="756465668"/>
      <ac:txMk cp="0" len="13">
        <ac:context len="14" hash="3954633327"/>
      </ac:txMk>
    </ac:txMkLst>
    <p188:txBody>
      <a:bodyPr/>
      <a:lstStyle/>
      <a:p>
        <a:r>
          <a:rPr lang="en-US"/>
          <a:t>Confidence Interval: (8.89%, 12.68%)</a:t>
        </a:r>
      </a:p>
    </p188:txBody>
  </p188:cm>
  <p188:cm id="{3CB73560-D11E-43FA-BC5A-8DB5106F6FE6}" authorId="{D17F9C91-45E0-00A3-6921-F4777E252067}" created="2024-03-28T21:53:37.566">
    <ac:tx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tblMk/>
      <ac:tcMk rowId="2302549900" colId="1653890687"/>
      <ac:txMk cp="0" len="13">
        <ac:context len="14" hash="3291145274"/>
      </ac:txMk>
    </ac:txMkLst>
    <p188:txBody>
      <a:bodyPr/>
      <a:lstStyle/>
      <a:p>
        <a:r>
          <a:rPr lang="en-US"/>
          <a:t>Confidence Interval: (13.05%, 16.55%)</a:t>
        </a:r>
      </a:p>
    </p188:txBody>
  </p188:cm>
  <p188:cm id="{7AD75ED8-32EB-49FA-991E-8853B75C6460}" authorId="{3807A339-ABF0-AD41-5E86-BA419A71D788}" created="2024-03-28T21:57:32.408">
    <ac:deMkLst xmlns:ac="http://schemas.microsoft.com/office/drawing/2013/main/command">
      <pc:docMk xmlns:pc="http://schemas.microsoft.com/office/powerpoint/2013/main/command"/>
      <pc:sldMk xmlns:pc="http://schemas.microsoft.com/office/powerpoint/2013/main/command" cId="2850029588" sldId="381"/>
      <ac:graphicFrameMk id="2" creationId="{11757A8D-9B71-89AF-D6B5-EC38A1ADCFEA}"/>
    </ac:deMkLst>
    <p188:replyLst>
      <p188:reply id="{F16880C9-9EE9-43AE-A1C6-A75F296A0201}" authorId="{D17F9C91-45E0-00A3-6921-F4777E252067}" created="2024-03-28T22:00:20.974">
        <p188:txBody>
          <a:bodyPr/>
          <a:lstStyle/>
          <a:p>
            <a:r>
              <a:rPr lang="en-US"/>
              <a:t>Oh, I think they got colored weirdly by mistake when natalie and I were editing at the same time. We will change them back</a:t>
            </a:r>
          </a:p>
        </p188:txBody>
      </p188:reply>
      <p188:reply id="{05641EC6-3183-4F34-A508-B652222F1B1B}" authorId="{D17F9C91-45E0-00A3-6921-F4777E252067}" created="2024-03-28T22:01:13.569">
        <p188:txBody>
          <a:bodyPr/>
          <a:lstStyle/>
          <a:p>
            <a:r>
              <a:rPr lang="en-US"/>
              <a:t>[@Paul McKee] Something I noticed in the explicit dataset for images that you can see here is that people chose to approach immoral images and that too pretty fast (faster than moral images), do you think you know a reason why?</a:t>
            </a:r>
          </a:p>
        </p188:txBody>
      </p188:reply>
    </p188:replyLst>
    <p188:txBody>
      <a:bodyPr/>
      <a:lstStyle/>
      <a:p>
        <a:r>
          <a:rPr lang="en-US"/>
          <a:t>what do these orange boxes represent?</a:t>
        </a:r>
      </a:p>
    </p188:txBody>
  </p188:cm>
  <p188:cm id="{0EDCF517-C40E-4A94-8975-855F673B253D}" authorId="{D17F9C91-45E0-00A3-6921-F4777E252067}" created="2024-03-28T22:15:12.622">
    <ac:txMkLst xmlns:ac="http://schemas.microsoft.com/office/drawing/2013/main/command">
      <pc:docMk xmlns:pc="http://schemas.microsoft.com/office/powerpoint/2013/main/command"/>
      <pc:sldMk xmlns:pc="http://schemas.microsoft.com/office/powerpoint/2013/main/command" cId="2850029588" sldId="381"/>
      <ac:graphicFrameMk id="3" creationId="{846C55B4-A08B-7179-0E88-321469A4D4F9}"/>
      <ac:tblMk/>
      <ac:tcMk rowId="3019400026" colId="1653890687"/>
      <ac:txMk cp="0" len="12">
        <ac:context len="13" hash="3775568763"/>
      </ac:txMk>
    </ac:txMkLst>
    <p188:txBody>
      <a:bodyPr/>
      <a:lstStyle/>
      <a:p>
        <a:r>
          <a:rPr lang="en-US"/>
          <a:t>Confidence Interval: (1.88%, 4.36%)</a:t>
        </a:r>
      </a:p>
    </p188:txBody>
  </p188:cm>
  <p188:cm id="{4EFAE330-131C-4F46-BD70-EF440D71C6F0}" authorId="{D17F9C91-45E0-00A3-6921-F4777E252067}" created="2024-03-28T22:40:23.359">
    <ac:txMkLst xmlns:ac="http://schemas.microsoft.com/office/drawing/2013/main/command">
      <pc:docMk xmlns:pc="http://schemas.microsoft.com/office/powerpoint/2013/main/command"/>
      <pc:sldMk xmlns:pc="http://schemas.microsoft.com/office/powerpoint/2013/main/command" cId="2850029588" sldId="381"/>
      <ac:graphicFrameMk id="3" creationId="{846C55B4-A08B-7179-0E88-321469A4D4F9}"/>
      <ac:tblMk/>
      <ac:tcMk rowId="2302549900" colId="1653890687"/>
      <ac:txMk cp="0" len="12">
        <ac:context len="13" hash="545501790"/>
      </ac:txMk>
    </ac:txMkLst>
    <p188:txBody>
      <a:bodyPr/>
      <a:lstStyle/>
      <a:p>
        <a:r>
          <a:rPr lang="en-US"/>
          <a:t>Confidence Interval: (0.07%, 3.38%)</a:t>
        </a:r>
      </a:p>
    </p188:txBody>
  </p188:cm>
  <p188:cm id="{1D6FFC66-132E-4F34-99E2-7F200A65A276}" authorId="{D17F9C91-45E0-00A3-6921-F4777E252067}" created="2024-03-28T22:41:45.853">
    <ac:txMkLst xmlns:ac="http://schemas.microsoft.com/office/drawing/2013/main/command">
      <pc:docMk xmlns:pc="http://schemas.microsoft.com/office/powerpoint/2013/main/command"/>
      <pc:sldMk xmlns:pc="http://schemas.microsoft.com/office/powerpoint/2013/main/command" cId="2850029588" sldId="381"/>
      <ac:graphicFrameMk id="3" creationId="{846C55B4-A08B-7179-0E88-321469A4D4F9}"/>
      <ac:tblMk/>
      <ac:tcMk rowId="381793108" colId="1653890687"/>
      <ac:txMk cp="0" len="12">
        <ac:context len="13" hash="4160733636"/>
      </ac:txMk>
    </ac:txMkLst>
    <p188:txBody>
      <a:bodyPr/>
      <a:lstStyle/>
      <a:p>
        <a:r>
          <a:rPr lang="en-US"/>
          <a:t>Confidence Interval: (0.06%,3.31%)</a:t>
        </a:r>
      </a:p>
    </p188:txBody>
  </p188:cm>
  <p188:cm id="{7048ED53-5D69-4590-9492-E08116FEFBAC}" authorId="{D17F9C91-45E0-00A3-6921-F4777E252067}" created="2024-03-28T22:42:51.777">
    <ac:txMkLst xmlns:ac="http://schemas.microsoft.com/office/drawing/2013/main/command">
      <pc:docMk xmlns:pc="http://schemas.microsoft.com/office/powerpoint/2013/main/command"/>
      <pc:sldMk xmlns:pc="http://schemas.microsoft.com/office/powerpoint/2013/main/command" cId="2850029588" sldId="381"/>
      <ac:graphicFrameMk id="3" creationId="{846C55B4-A08B-7179-0E88-321469A4D4F9}"/>
      <ac:tblMk/>
      <ac:tcMk rowId="2302549900" colId="756465668"/>
      <ac:txMk cp="0" len="12">
        <ac:context len="13" hash="3237635161"/>
      </ac:txMk>
    </ac:txMkLst>
    <p188:txBody>
      <a:bodyPr/>
      <a:lstStyle/>
      <a:p>
        <a:r>
          <a:rPr lang="en-US"/>
          <a:t>Confidence Interval: (2.34% faster, 0.03% slower)
</a:t>
        </a:r>
      </a:p>
    </p188:txBody>
  </p188:cm>
  <p188:cm id="{90CEF600-6877-47F5-B0C8-8491BFD67A83}" authorId="{D17F9C91-45E0-00A3-6921-F4777E252067}" created="2024-03-28T22:43:52.980">
    <ac:txMkLst xmlns:ac="http://schemas.microsoft.com/office/drawing/2013/main/command">
      <pc:docMk xmlns:pc="http://schemas.microsoft.com/office/powerpoint/2013/main/command"/>
      <pc:sldMk xmlns:pc="http://schemas.microsoft.com/office/powerpoint/2013/main/command" cId="2850029588" sldId="381"/>
      <ac:graphicFrameMk id="3" creationId="{846C55B4-A08B-7179-0E88-321469A4D4F9}"/>
      <ac:tblMk/>
      <ac:tcMk rowId="3019400026" colId="756465668"/>
      <ac:txMk cp="0" len="12">
        <ac:context len="13" hash="3034231030"/>
      </ac:txMk>
    </ac:txMkLst>
    <p188:txBody>
      <a:bodyPr/>
      <a:lstStyle/>
      <a:p>
        <a:r>
          <a:rPr lang="en-US"/>
          <a:t>Confidence Interval: (2.33% faster, 0.03% slower)</a:t>
        </a:r>
      </a:p>
    </p188:txBody>
  </p188:cm>
</p188:cmLst>
</file>

<file path=ppt/comments/modernComment_18E_8714B6D9.xml><?xml version="1.0" encoding="utf-8"?>
<p188:cmLst xmlns:a="http://schemas.openxmlformats.org/drawingml/2006/main" xmlns:r="http://schemas.openxmlformats.org/officeDocument/2006/relationships" xmlns:p188="http://schemas.microsoft.com/office/powerpoint/2018/8/main">
  <p188:cm id="{455C9D2D-598F-4345-812A-FDE69AB119DA}" authorId="{D17F9C91-45E0-00A3-6921-F4777E252067}" created="2024-03-28T20:58:35.351">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2302549900" colId="1653890687"/>
      <ac:txMk cp="0" len="12">
        <ac:context len="13" hash="3763973677"/>
      </ac:txMk>
    </ac:txMkLst>
    <p188:txBody>
      <a:bodyPr/>
      <a:lstStyle/>
      <a:p>
        <a:r>
          <a:rPr lang="en-US"/>
          <a:t>Confidence Interval: (6.47%,9.38%)</a:t>
        </a:r>
      </a:p>
    </p188:txBody>
  </p188:cm>
  <p188:cm id="{35995E97-0E32-49F3-8AB2-FB25B1E2D97A}" authorId="{D17F9C91-45E0-00A3-6921-F4777E252067}" created="2024-03-28T21:00:29.079">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3019400026" colId="756465668"/>
      <ac:txMk cp="0" len="6">
        <ac:context len="13" hash="2542630313"/>
      </ac:txMk>
    </ac:txMkLst>
    <p188:txBody>
      <a:bodyPr/>
      <a:lstStyle/>
      <a:p>
        <a:r>
          <a:rPr lang="en-US"/>
          <a:t>Confidence Interval: (6.98%,10.13%)</a:t>
        </a:r>
      </a:p>
    </p188:txBody>
  </p188:cm>
  <p188:cm id="{1AA575B2-385C-417C-AD7F-890218625AB4}" authorId="{D17F9C91-45E0-00A3-6921-F4777E252067}" created="2024-03-28T21:14:13.856">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1653890687"/>
      <ac:txMk cp="0" len="12">
        <ac:context len="13" hash="2848108350"/>
      </ac:txMk>
    </ac:txMkLst>
    <p188:txBody>
      <a:bodyPr/>
      <a:lstStyle/>
      <a:p>
        <a:r>
          <a:rPr lang="en-US"/>
          <a:t>Confidence Interval: (1.46%,3.97%) </a:t>
        </a:r>
      </a:p>
    </p188:txBody>
  </p188:cm>
  <p188:cm id="{DC5DE46D-B42C-4DD3-98FF-E2E1185D1E31}" authorId="{D17F9C91-45E0-00A3-6921-F4777E252067}" created="2024-03-28T21:16:27.068">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81793108" colId="1653890687"/>
      <ac:txMk cp="0" len="12">
        <ac:context len="13" hash="2850748608"/>
      </ac:txMk>
    </ac:txMkLst>
    <p188:txBody>
      <a:bodyPr/>
      <a:lstStyle/>
      <a:p>
        <a:r>
          <a:rPr lang="en-US"/>
          <a:t>Confidence Interval: (0.09%,3.46%)</a:t>
        </a:r>
      </a:p>
    </p188:txBody>
  </p188:cm>
  <p188:cm id="{5BF42100-E491-4AC9-BCD4-C1AE8556F430}" authorId="{D17F9C91-45E0-00A3-6921-F4777E252067}" created="2024-03-28T21:27:20.690">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1653890687"/>
      <ac:txMk cp="0" len="12">
        <ac:context len="13" hash="1539960478"/>
      </ac:txMk>
    </ac:txMkLst>
    <p188:txBody>
      <a:bodyPr/>
      <a:lstStyle/>
      <a:p>
        <a:r>
          <a:rPr lang="en-US"/>
          <a:t>Confidence Interval: (0.032%, 2.73%)</a:t>
        </a:r>
      </a:p>
    </p188:txBody>
  </p188:cm>
  <p188:cm id="{41D2D07E-0956-4F67-BA74-B05D3FFE7EA2}" authorId="{D17F9C91-45E0-00A3-6921-F4777E252067}" created="2024-03-28T21:40:18.327">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756465668"/>
      <ac:txMk cp="0" len="11">
        <ac:context len="12" hash="300692958"/>
      </ac:txMk>
    </ac:txMkLst>
    <p188:txBody>
      <a:bodyPr/>
      <a:lstStyle/>
      <a:p>
        <a:r>
          <a:rPr lang="en-US"/>
          <a:t>Confidence Interval: (0.02% faster, 2.412% slower)
</a:t>
        </a:r>
      </a:p>
    </p188:txBody>
  </p188:cm>
  <p188:cm id="{8AC8D075-2A73-48CC-9F45-2B06C46E61AC}" authorId="{D17F9C91-45E0-00A3-6921-F4777E252067}" created="2024-03-28T21:41:49.864">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2302549900" colId="756465668"/>
      <ac:txMk cp="0" len="11">
        <ac:context len="12" hash="1719446446"/>
      </ac:txMk>
    </ac:txMkLst>
    <p188:txBody>
      <a:bodyPr/>
      <a:lstStyle/>
      <a:p>
        <a:r>
          <a:rPr lang="en-US"/>
          <a:t>Confidence Interval: (6.47%,9.7%)</a:t>
        </a:r>
      </a:p>
    </p188:txBody>
  </p188:cm>
  <p188:cm id="{6347C8B4-B640-495F-93BA-263C25460E17}" authorId="{D17F9C91-45E0-00A3-6921-F4777E252067}" created="2024-03-28T21:43:44.389">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756465668"/>
      <ac:txMk cp="0" len="12">
        <ac:context len="13" hash="2639928664"/>
      </ac:txMk>
    </ac:txMkLst>
    <p188:txBody>
      <a:bodyPr/>
      <a:lstStyle/>
      <a:p>
        <a:r>
          <a:rPr lang="en-US"/>
          <a:t>Confidence Interval: (0.08% faster, 1.78% slower)</a:t>
        </a:r>
      </a:p>
    </p188:txBody>
  </p188:cm>
  <p188:cm id="{5EFF5EEA-5C86-4B22-AE45-3D0190BBAD3E}" authorId="{D17F9C91-45E0-00A3-6921-F4777E252067}" created="2024-03-28T21:44:59.438">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1091224233" colId="1653890687"/>
      <ac:txMk cp="0" len="12">
        <ac:context len="13" hash="3620962878"/>
      </ac:txMk>
    </ac:txMkLst>
    <p188:txBody>
      <a:bodyPr/>
      <a:lstStyle/>
      <a:p>
        <a:r>
          <a:rPr lang="en-US"/>
          <a:t>Confidence Interval: (3.07% faster,0.06% slower)</a:t>
        </a:r>
      </a:p>
    </p188:txBody>
  </p188:cm>
  <p188:cm id="{867A33AB-2A6F-4386-AE80-B528B585300D}" authorId="{D17F9C91-45E0-00A3-6921-F4777E252067}" created="2024-03-28T23:17:51.078">
    <ac:txMkLst xmlns:ac="http://schemas.microsoft.com/office/drawing/2013/main/command">
      <pc:docMk xmlns:pc="http://schemas.microsoft.com/office/powerpoint/2013/main/command"/>
      <pc:sldMk xmlns:pc="http://schemas.microsoft.com/office/powerpoint/2013/main/command" cId="948688081" sldId="380"/>
      <ac:graphicFrameMk id="2" creationId="{11757A8D-9B71-89AF-D6B5-EC38A1ADCFEA}"/>
      <ac:tblMk/>
      <ac:tcMk rowId="3019400026" colId="1653890687"/>
      <ac:txMk cp="0" len="13">
        <ac:context len="14" hash="811370862"/>
      </ac:txMk>
    </ac:txMkLst>
    <p188:txBody>
      <a:bodyPr/>
      <a:lstStyle/>
      <a:p>
        <a:r>
          <a:rPr lang="en-US"/>
          <a:t>Confidence Interval: (10.21%,13%) </a:t>
        </a:r>
      </a:p>
    </p188:txBody>
  </p188:cm>
</p188:cmLst>
</file>

<file path=ppt/comments/modernComment_196_DFCE3FA9.xml><?xml version="1.0" encoding="utf-8"?>
<p188:cmLst xmlns:a="http://schemas.openxmlformats.org/drawingml/2006/main" xmlns:r="http://schemas.openxmlformats.org/officeDocument/2006/relationships" xmlns:p188="http://schemas.microsoft.com/office/powerpoint/2018/8/main">
  <p188:cm id="{2E113D22-B509-4ED5-AF92-DB90ACFAAAF1}" authorId="{D17F9C91-45E0-00A3-6921-F4777E252067}" created="2024-03-28T20:58:35.351">
    <ac:txMkLst xmlns:ac="http://schemas.microsoft.com/office/drawing/2013/main/command">
      <pc:docMk xmlns:pc="http://schemas.microsoft.com/office/powerpoint/2013/main/command"/>
      <pc:sldMk xmlns:pc="http://schemas.microsoft.com/office/powerpoint/2013/main/command" cId="3754835881" sldId="406"/>
      <ac:spMk id="2" creationId="{0183CC72-A52A-9D34-7CDC-44DDC7A6E667}"/>
      <ac:txMk cp="0" len="12">
        <ac:context len="1" hash="13"/>
      </ac:txMk>
    </ac:txMkLst>
    <p188:txBody>
      <a:bodyPr/>
      <a:lstStyle/>
      <a:p>
        <a:r>
          <a:rPr lang="en-US"/>
          <a:t>Confidence Interval: (6.47%,9.38%)</a:t>
        </a:r>
      </a:p>
    </p188:txBody>
  </p188:cm>
  <p188:cm id="{1DF24634-CF43-4B96-A50C-A1DBE43012C8}" authorId="{D17F9C91-45E0-00A3-6921-F4777E252067}" created="2024-03-28T21:00:29.079">
    <ac:txMkLst xmlns:ac="http://schemas.microsoft.com/office/drawing/2013/main/command">
      <pc:docMk xmlns:pc="http://schemas.microsoft.com/office/powerpoint/2013/main/command"/>
      <pc:sldMk xmlns:pc="http://schemas.microsoft.com/office/powerpoint/2013/main/command" cId="3754835881" sldId="406"/>
      <ac:spMk id="2" creationId="{0183CC72-A52A-9D34-7CDC-44DDC7A6E667}"/>
      <ac:txMk cp="0" len="6">
        <ac:context len="1" hash="13"/>
      </ac:txMk>
    </ac:txMkLst>
    <p188:txBody>
      <a:bodyPr/>
      <a:lstStyle/>
      <a:p>
        <a:r>
          <a:rPr lang="en-US"/>
          <a:t>Confidence Interval: (6.98%,10.13%)</a:t>
        </a:r>
      </a:p>
    </p188:txBody>
  </p188:cm>
  <p188:cm id="{9C1F4781-D14E-4048-AAFC-C5FE66B8CC6A}" authorId="{D17F9C91-45E0-00A3-6921-F4777E252067}" created="2024-03-28T21:14:13.856">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1653890687"/>
      <ac:txMk cp="0" len="12">
        <ac:context len="13" hash="2848108350"/>
      </ac:txMk>
    </ac:txMkLst>
    <p188:txBody>
      <a:bodyPr/>
      <a:lstStyle/>
      <a:p>
        <a:r>
          <a:rPr lang="en-US"/>
          <a:t>Confidence Interval: (1.46%,3.97%) </a:t>
        </a:r>
      </a:p>
    </p188:txBody>
  </p188:cm>
  <p188:cm id="{582A24C2-A1A0-464E-A62F-A1046E6EC686}" authorId="{D17F9C91-45E0-00A3-6921-F4777E252067}" created="2024-03-28T21:16:27.068">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81793108" colId="1653890687"/>
      <ac:txMk cp="0" len="12">
        <ac:context len="13" hash="2850748608"/>
      </ac:txMk>
    </ac:txMkLst>
    <p188:txBody>
      <a:bodyPr/>
      <a:lstStyle/>
      <a:p>
        <a:r>
          <a:rPr lang="en-US"/>
          <a:t>Confidence Interval: (0.09%,3.46%)</a:t>
        </a:r>
      </a:p>
    </p188:txBody>
  </p188:cm>
  <p188:cm id="{C98F3392-FC16-414B-9C0D-4072FD90B9A4}" authorId="{D17F9C91-45E0-00A3-6921-F4777E252067}" created="2024-03-28T21:27:20.690">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1653890687"/>
      <ac:txMk cp="0" len="12">
        <ac:context len="13" hash="1539960478"/>
      </ac:txMk>
    </ac:txMkLst>
    <p188:txBody>
      <a:bodyPr/>
      <a:lstStyle/>
      <a:p>
        <a:r>
          <a:rPr lang="en-US"/>
          <a:t>Confidence Interval: (0.032%, 2.73%)</a:t>
        </a:r>
      </a:p>
    </p188:txBody>
  </p188:cm>
  <p188:cm id="{28B1ED82-B48A-4050-B74F-ADD366414227}" authorId="{D17F9C91-45E0-00A3-6921-F4777E252067}" created="2024-03-28T21:40:18.327">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2302549900" colId="756465668"/>
      <ac:txMk cp="0" len="11">
        <ac:context len="12" hash="300692958"/>
      </ac:txMk>
    </ac:txMkLst>
    <p188:txBody>
      <a:bodyPr/>
      <a:lstStyle/>
      <a:p>
        <a:r>
          <a:rPr lang="en-US"/>
          <a:t>Confidence Interval: (0.02% faster, 2.412% slower)
</a:t>
        </a:r>
      </a:p>
    </p188:txBody>
  </p188:cm>
  <p188:cm id="{0ADF1D11-94A6-4C1B-9961-9FA97915F684}" authorId="{D17F9C91-45E0-00A3-6921-F4777E252067}" created="2024-03-28T21:41:49.864">
    <ac:txMkLst xmlns:ac="http://schemas.microsoft.com/office/drawing/2013/main/command">
      <pc:docMk xmlns:pc="http://schemas.microsoft.com/office/powerpoint/2013/main/command"/>
      <pc:sldMk xmlns:pc="http://schemas.microsoft.com/office/powerpoint/2013/main/command" cId="3754835881" sldId="406"/>
      <ac:spMk id="2" creationId="{0183CC72-A52A-9D34-7CDC-44DDC7A6E667}"/>
      <ac:txMk cp="0" len="11">
        <ac:context len="1" hash="13"/>
      </ac:txMk>
    </ac:txMkLst>
    <p188:txBody>
      <a:bodyPr/>
      <a:lstStyle/>
      <a:p>
        <a:r>
          <a:rPr lang="en-US"/>
          <a:t>Confidence Interval: (6.47%,9.7%)</a:t>
        </a:r>
      </a:p>
    </p188:txBody>
  </p188:cm>
  <p188:cm id="{559514CC-9FB1-4BA4-981E-A83FC5A73D7F}" authorId="{D17F9C91-45E0-00A3-6921-F4777E252067}" created="2024-03-28T21:43:44.389">
    <ac:txMkLst xmlns:ac="http://schemas.microsoft.com/office/drawing/2013/main/command">
      <pc:docMk xmlns:pc="http://schemas.microsoft.com/office/powerpoint/2013/main/command"/>
      <pc:sldMk xmlns:pc="http://schemas.microsoft.com/office/powerpoint/2013/main/command" cId="948688081" sldId="380"/>
      <ac:graphicFrameMk id="3" creationId="{846C55B4-A08B-7179-0E88-321469A4D4F9}"/>
      <ac:tblMk/>
      <ac:tcMk rowId="3019400026" colId="756465668"/>
      <ac:txMk cp="0" len="12">
        <ac:context len="13" hash="2639928664"/>
      </ac:txMk>
    </ac:txMkLst>
    <p188:txBody>
      <a:bodyPr/>
      <a:lstStyle/>
      <a:p>
        <a:r>
          <a:rPr lang="en-US"/>
          <a:t>Confidence Interval: (0.08% faster, 1.78% slower)</a:t>
        </a:r>
      </a:p>
    </p188:txBody>
  </p188:cm>
  <p188:cm id="{033D01D1-B59E-4FA6-AF70-22D63B7A943D}" authorId="{D17F9C91-45E0-00A3-6921-F4777E252067}" created="2024-03-28T21:44:59.438">
    <ac:txMkLst xmlns:ac="http://schemas.microsoft.com/office/drawing/2013/main/command">
      <pc:docMk xmlns:pc="http://schemas.microsoft.com/office/powerpoint/2013/main/command"/>
      <pc:sldMk xmlns:pc="http://schemas.microsoft.com/office/powerpoint/2013/main/command" cId="3754835881" sldId="406"/>
      <ac:spMk id="2" creationId="{0183CC72-A52A-9D34-7CDC-44DDC7A6E667}"/>
      <ac:txMk cp="0" len="12">
        <ac:context len="1" hash="13"/>
      </ac:txMk>
    </ac:txMkLst>
    <p188:txBody>
      <a:bodyPr/>
      <a:lstStyle/>
      <a:p>
        <a:r>
          <a:rPr lang="en-US"/>
          <a:t>Confidence Interval: (3.07% faster,0.06% slower)</a:t>
        </a:r>
      </a:p>
    </p188:txBody>
  </p188:cm>
  <p188:cm id="{2044FDE5-BC25-4AAE-9890-1F7D5CAAD451}" authorId="{D17F9C91-45E0-00A3-6921-F4777E252067}" created="2024-03-28T23:17:51.078">
    <ac:txMkLst xmlns:ac="http://schemas.microsoft.com/office/drawing/2013/main/command">
      <pc:docMk xmlns:pc="http://schemas.microsoft.com/office/powerpoint/2013/main/command"/>
      <pc:sldMk xmlns:pc="http://schemas.microsoft.com/office/powerpoint/2013/main/command" cId="3754835881" sldId="406"/>
      <ac:spMk id="2" creationId="{0183CC72-A52A-9D34-7CDC-44DDC7A6E667}"/>
      <ac:txMk cp="0" len="13">
        <ac:context len="1" hash="13"/>
      </ac:txMk>
    </ac:txMkLst>
    <p188:txBody>
      <a:bodyPr/>
      <a:lstStyle/>
      <a:p>
        <a:r>
          <a:rPr lang="en-US"/>
          <a:t>Confidence Interval: (10.21%,13%)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c889671b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c889671b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76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ec889671b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ec889671b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c889671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ec889671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0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603874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82920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10751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338783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3251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30692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a1bd9684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a1bd9684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2477526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16672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807621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3107468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277026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72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4142864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2119928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4154053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7798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a1bd9684a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a1bd9684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moral phrases is 4.04% faster than immoral phrases, 95% CI: (2.24%, 5.67%)</a:t>
            </a:r>
          </a:p>
          <a:p>
            <a:r>
              <a:rPr lang="en-US"/>
              <a:t>Within Explicit, difference in avoiding is not significant.</a:t>
            </a:r>
          </a:p>
        </p:txBody>
      </p:sp>
    </p:spTree>
    <p:extLst>
      <p:ext uri="{BB962C8B-B14F-4D97-AF65-F5344CB8AC3E}">
        <p14:creationId xmlns:p14="http://schemas.microsoft.com/office/powerpoint/2010/main" val="71515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1837942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3165641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3532503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4044188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Within Explicit, approaching immoral photos is 4.46% faster than moral photos, 95% CI: (2.23%, 6.85%)</a:t>
            </a:r>
          </a:p>
          <a:p>
            <a:r>
              <a:rPr lang="en-US"/>
              <a:t>Within Explicit, Avoiding Immoral Photos is 3.16% faster than avoiding Moral Photos, 95% CI: (1.19%, 5.18%)</a:t>
            </a:r>
          </a:p>
          <a:p>
            <a:endParaRPr lang="en-US"/>
          </a:p>
        </p:txBody>
      </p:sp>
    </p:spTree>
    <p:extLst>
      <p:ext uri="{BB962C8B-B14F-4D97-AF65-F5344CB8AC3E}">
        <p14:creationId xmlns:p14="http://schemas.microsoft.com/office/powerpoint/2010/main" val="880131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559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81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71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53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1bd9684a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1bd9684a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1bd9684a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a1bd9684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1bd9684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1bd9684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a1bd9684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a1bd9684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613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ec889671b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ec889671b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130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ec889671b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ec889671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953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c889671b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c889671b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05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6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c889671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c88967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542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412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37cf25a07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37cf25a0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c58e69dac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c58e69dac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37cf25a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a37cf25a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37cf25a07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37cf25a0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37cf25a07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37cf25a07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37cf25a07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37cf25a07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37cf25a0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37cf25a0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37cf25a0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a37cf25a0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37cf25a0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37cf25a0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1bd9684a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a1bd9684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9525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37cf25a0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a37cf25a0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37cf25a07_1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a37cf25a07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37cf25a07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37cf25a07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37cf25a07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a37cf25a07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37cf25a07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a37cf25a07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a37cf25a07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a37cf25a07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37cf25a0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37cf25a0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37cf25a07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a37cf25a0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41b21551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941b21551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random effect choices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a37cf25a0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a37cf25a0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effect relates to change in response time on the log scale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1bd9684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1bd9684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948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a37cf25a0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a37cf25a0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here </a:t>
            </a:r>
            <a:r>
              <a:rPr lang="en" err="1"/>
              <a:t>i</a:t>
            </a:r>
            <a:r>
              <a:rPr lang="en"/>
              <a:t> will say “age generally slows response time, and…” and </a:t>
            </a:r>
            <a:r>
              <a:rPr lang="en" err="1"/>
              <a:t>thats</a:t>
            </a:r>
            <a:r>
              <a:rPr lang="en"/>
              <a:t> it (turn over)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37cf25a0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37cf25a0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37cf25a0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a37cf25a0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random effect choices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a37cf25a0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a37cf25a0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Baseline: Black, Neutral Valence, Male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37cf25a0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a37cf25a0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a37cf25a0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a37cf25a0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a37cf25a0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a37cf25a0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Baseline: Black, Neutral Valence, Male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a37cf25a0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a37cf25a0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a37cf25a0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a37cf25a0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37cf25a07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37cf25a07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random effect choices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a1bd9684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a1bd9684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1702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a37cf25a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a37cf25a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Baseline: Neutral Valence, Avoid, Male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a37cf25a0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a37cf25a0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a37cf25a0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a37cf25a0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a37cf25a0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a37cf25a0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a37cf25a0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a37cf25a0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a37cf25a07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a37cf25a07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random effect choices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a37cf25a0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a37cf25a0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Baseline: Neutral Valence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a37cf25a0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a37cf25a0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a37cf25a0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a37cf25a0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a1bd9684a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a1bd9684a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0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ec889671b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ec889671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92952d7ee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92952d7ee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Svr seems like the model that is worth optimizing to see how well we can actually predict response time for both aggregate and when evaluation type is split</a:t>
            </a:r>
            <a:endParaRPr/>
          </a:p>
          <a:p>
            <a:pPr marL="457200" lvl="0" indent="-298450" algn="l" rtl="0">
              <a:spcBef>
                <a:spcPts val="0"/>
              </a:spcBef>
              <a:spcAft>
                <a:spcPts val="0"/>
              </a:spcAft>
              <a:buSzPts val="1100"/>
              <a:buChar char="-"/>
            </a:pPr>
            <a:r>
              <a:rPr lang="en"/>
              <a:t>Age, race, and political identity are consistent in offering the greatest weight to predict response time once you get past the lion’s share of the variance being accounted for by the difference in implicit vs explicit (implicit is just much faster than explicit so it is the split in the data that separates response times most thoroughly)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a1bd9684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a1bd9684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92952d7e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92952d7e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a37cf25a0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a37cf25a0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800">
                <a:solidFill>
                  <a:srgbClr val="595959"/>
                </a:solidFill>
              </a:rPr>
              <a:t>Prediction with supervised ML: Predict 1) Specific Stimuli and 2) Moral Category of Stimuli // Unsupervised ML: use other models, potentially use other versions of K-means more suitable for categorical data (K- Modes, Mixed Clustering)</a:t>
            </a:r>
            <a:endParaRPr sz="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4650" y="255175"/>
            <a:ext cx="7934700" cy="2952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4800">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00E0-F2A9-0DDA-1DCB-64A55E472AE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FB3099D-1915-3444-AE85-A54829B70A9D}"/>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FB8E2-D621-9104-46D9-4FB96BE43BD4}"/>
              </a:ext>
            </a:extLst>
          </p:cNvPr>
          <p:cNvSpPr>
            <a:spLocks noGrp="1"/>
          </p:cNvSpPr>
          <p:nvPr>
            <p:ph type="dt" sz="half" idx="10"/>
          </p:nvPr>
        </p:nvSpPr>
        <p:spPr/>
        <p:txBody>
          <a:bodyPr/>
          <a:lstStyle/>
          <a:p>
            <a:fld id="{02D5400A-A2B7-4F0C-BCD4-2531B4F44840}" type="datetimeFigureOut">
              <a:rPr lang="en-US" smtClean="0"/>
              <a:t>4/3/2024</a:t>
            </a:fld>
            <a:endParaRPr lang="en-US"/>
          </a:p>
        </p:txBody>
      </p:sp>
      <p:sp>
        <p:nvSpPr>
          <p:cNvPr id="5" name="Footer Placeholder 4">
            <a:extLst>
              <a:ext uri="{FF2B5EF4-FFF2-40B4-BE49-F238E27FC236}">
                <a16:creationId xmlns:a16="http://schemas.microsoft.com/office/drawing/2014/main" id="{76C3F51E-A51F-B524-61A7-B68AFE3C5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4DCB0-E4E7-BA5A-F831-3D2D8BE1F79E}"/>
              </a:ext>
            </a:extLst>
          </p:cNvPr>
          <p:cNvSpPr>
            <a:spLocks noGrp="1"/>
          </p:cNvSpPr>
          <p:nvPr>
            <p:ph type="sldNum" sz="quarter" idx="12"/>
          </p:nvPr>
        </p:nvSpPr>
        <p:spPr/>
        <p:txBody>
          <a:bodyPr/>
          <a:lstStyle/>
          <a:p>
            <a:fld id="{DFD60DE9-D648-4BE7-B109-92CD37DFFC0A}" type="slidenum">
              <a:rPr lang="en-US" smtClean="0"/>
              <a:t>‹#›</a:t>
            </a:fld>
            <a:endParaRPr lang="en-US"/>
          </a:p>
        </p:txBody>
      </p:sp>
    </p:spTree>
    <p:extLst>
      <p:ext uri="{BB962C8B-B14F-4D97-AF65-F5344CB8AC3E}">
        <p14:creationId xmlns:p14="http://schemas.microsoft.com/office/powerpoint/2010/main" val="1221188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53C5-4C00-EBD9-497B-BB3D8E4A8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3EA99-12C6-27A1-7AED-AF9ACEB90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4D463-204F-4960-B689-8858E5C8394F}"/>
              </a:ext>
            </a:extLst>
          </p:cNvPr>
          <p:cNvSpPr>
            <a:spLocks noGrp="1"/>
          </p:cNvSpPr>
          <p:nvPr>
            <p:ph type="dt" sz="half" idx="10"/>
          </p:nvPr>
        </p:nvSpPr>
        <p:spPr/>
        <p:txBody>
          <a:bodyPr/>
          <a:lstStyle/>
          <a:p>
            <a:fld id="{02D5400A-A2B7-4F0C-BCD4-2531B4F44840}" type="datetimeFigureOut">
              <a:rPr lang="en-US" smtClean="0"/>
              <a:t>4/3/2024</a:t>
            </a:fld>
            <a:endParaRPr lang="en-US"/>
          </a:p>
        </p:txBody>
      </p:sp>
      <p:sp>
        <p:nvSpPr>
          <p:cNvPr id="5" name="Footer Placeholder 4">
            <a:extLst>
              <a:ext uri="{FF2B5EF4-FFF2-40B4-BE49-F238E27FC236}">
                <a16:creationId xmlns:a16="http://schemas.microsoft.com/office/drawing/2014/main" id="{2AF82F26-63E5-9B2C-BFD0-F03B8794D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B1E4D-B77D-B7EE-6DD5-61015461074C}"/>
              </a:ext>
            </a:extLst>
          </p:cNvPr>
          <p:cNvSpPr>
            <a:spLocks noGrp="1"/>
          </p:cNvSpPr>
          <p:nvPr>
            <p:ph type="sldNum" sz="quarter" idx="12"/>
          </p:nvPr>
        </p:nvSpPr>
        <p:spPr/>
        <p:txBody>
          <a:bodyPr/>
          <a:lstStyle/>
          <a:p>
            <a:fld id="{DFD60DE9-D648-4BE7-B109-92CD37DFFC0A}" type="slidenum">
              <a:rPr lang="en-US" smtClean="0"/>
              <a:t>‹#›</a:t>
            </a:fld>
            <a:endParaRPr lang="en-US"/>
          </a:p>
        </p:txBody>
      </p:sp>
    </p:spTree>
    <p:extLst>
      <p:ext uri="{BB962C8B-B14F-4D97-AF65-F5344CB8AC3E}">
        <p14:creationId xmlns:p14="http://schemas.microsoft.com/office/powerpoint/2010/main" val="7596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76_9BB0D8F3.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7C_388BD4D1.xm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96_DFCE3FA9.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7D_A9E00014.xm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77_39C87B21.xm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8E_8714B6D9.xm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62_4390520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32.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52000"/>
          </a:blip>
          <a:srcRect t="8298" b="8298"/>
          <a:stretch/>
        </p:blipFill>
        <p:spPr>
          <a:xfrm>
            <a:off x="0" y="0"/>
            <a:ext cx="9143999" cy="5143499"/>
          </a:xfrm>
          <a:prstGeom prst="rect">
            <a:avLst/>
          </a:prstGeom>
          <a:noFill/>
          <a:ln>
            <a:noFill/>
          </a:ln>
          <a:effectLst>
            <a:outerShdw blurRad="57150" dist="19050" dir="5400000" algn="bl" rotWithShape="0">
              <a:srgbClr val="000000">
                <a:alpha val="50000"/>
              </a:srgbClr>
            </a:outerShdw>
          </a:effectLst>
        </p:spPr>
      </p:pic>
      <p:sp>
        <p:nvSpPr>
          <p:cNvPr id="55" name="Google Shape;55;p13"/>
          <p:cNvSpPr/>
          <p:nvPr/>
        </p:nvSpPr>
        <p:spPr>
          <a:xfrm>
            <a:off x="604649" y="282899"/>
            <a:ext cx="7934700" cy="4577700"/>
          </a:xfrm>
          <a:prstGeom prst="rect">
            <a:avLst/>
          </a:prstGeom>
          <a:solidFill>
            <a:srgbClr val="B6D7A8"/>
          </a:solidFill>
          <a:ln w="9525" cap="flat" cmpd="sng">
            <a:solidFill>
              <a:srgbClr val="B6D7A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txBox="1">
            <a:spLocks noGrp="1"/>
          </p:cNvSpPr>
          <p:nvPr>
            <p:ph type="ctrTitle"/>
          </p:nvPr>
        </p:nvSpPr>
        <p:spPr>
          <a:xfrm>
            <a:off x="604650" y="255175"/>
            <a:ext cx="7934700" cy="2952000"/>
          </a:xfrm>
          <a:prstGeom prst="rect">
            <a:avLst/>
          </a:prstGeom>
        </p:spPr>
        <p:txBody>
          <a:bodyPr spcFirstLastPara="1" wrap="square" lIns="91425" tIns="91425" rIns="91425" bIns="91425" anchor="b" anchorCtr="0">
            <a:normAutofit/>
          </a:bodyPr>
          <a:lstStyle/>
          <a:p>
            <a:r>
              <a:rPr lang="en">
                <a:solidFill>
                  <a:schemeClr val="bg1"/>
                </a:solidFill>
              </a:rPr>
              <a:t>Moral </a:t>
            </a:r>
            <a:r>
              <a:rPr lang="en">
                <a:solidFill>
                  <a:srgbClr val="FFFFFF"/>
                </a:solidFill>
              </a:rPr>
              <a:t>Approach-Avoidance Tendencies</a:t>
            </a:r>
            <a:r>
              <a:rPr lang="en">
                <a:solidFill>
                  <a:schemeClr val="tx1"/>
                </a:solidFill>
              </a:rPr>
              <a:t> as a Measure of </a:t>
            </a:r>
            <a:r>
              <a:rPr lang="en">
                <a:solidFill>
                  <a:srgbClr val="FFFFFF"/>
                </a:solidFill>
              </a:rPr>
              <a:t>Implicit Moral Attitudes</a:t>
            </a:r>
            <a:r>
              <a:rPr lang="en">
                <a:solidFill>
                  <a:schemeClr val="tx1"/>
                </a:solidFill>
              </a:rPr>
              <a:t> </a:t>
            </a:r>
            <a:endParaRPr lang="en-US">
              <a:solidFill>
                <a:schemeClr val="tx1"/>
              </a:solidFill>
            </a:endParaRPr>
          </a:p>
        </p:txBody>
      </p:sp>
      <p:sp>
        <p:nvSpPr>
          <p:cNvPr id="57" name="Google Shape;57;p13"/>
          <p:cNvSpPr txBox="1">
            <a:spLocks noGrp="1"/>
          </p:cNvSpPr>
          <p:nvPr>
            <p:ph type="subTitle" idx="1"/>
          </p:nvPr>
        </p:nvSpPr>
        <p:spPr>
          <a:xfrm>
            <a:off x="311700" y="35793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solidFill>
                  <a:schemeClr val="dk1"/>
                </a:solidFill>
                <a:latin typeface="Oswald Light"/>
                <a:ea typeface="Oswald Light"/>
                <a:cs typeface="Oswald Light"/>
                <a:sym typeface="Oswald Light"/>
              </a:rPr>
              <a:t>Sanskriti Purohit, Natalie Smith, Kristi Van Meter, </a:t>
            </a:r>
            <a:endParaRPr>
              <a:solidFill>
                <a:schemeClr val="dk1"/>
              </a:solidFill>
              <a:latin typeface="Oswald Light"/>
              <a:ea typeface="Oswald Light"/>
              <a:cs typeface="Oswald Light"/>
              <a:sym typeface="Oswald Light"/>
            </a:endParaRPr>
          </a:p>
          <a:p>
            <a:pPr marL="0" lvl="0" indent="0" algn="ctr" rtl="0">
              <a:spcBef>
                <a:spcPts val="0"/>
              </a:spcBef>
              <a:spcAft>
                <a:spcPts val="0"/>
              </a:spcAft>
              <a:buNone/>
            </a:pPr>
            <a:r>
              <a:rPr lang="en">
                <a:solidFill>
                  <a:schemeClr val="dk1"/>
                </a:solidFill>
                <a:latin typeface="Oswald Light"/>
                <a:ea typeface="Oswald Light"/>
                <a:cs typeface="Oswald Light"/>
                <a:sym typeface="Oswald Light"/>
              </a:rPr>
              <a:t>Paul McKee</a:t>
            </a:r>
            <a:endParaRPr>
              <a:solidFill>
                <a:schemeClr val="dk1"/>
              </a:solidFill>
              <a:latin typeface="Oswald Light"/>
              <a:ea typeface="Oswald Light"/>
              <a:cs typeface="Oswald Light"/>
              <a:sym typeface="Oswald Light"/>
            </a:endParaRPr>
          </a:p>
        </p:txBody>
      </p:sp>
      <p:pic>
        <p:nvPicPr>
          <p:cNvPr id="2" name="Picture 1" descr="A blue sign with white text&#10;&#10;Description automatically generated">
            <a:extLst>
              <a:ext uri="{FF2B5EF4-FFF2-40B4-BE49-F238E27FC236}">
                <a16:creationId xmlns:a16="http://schemas.microsoft.com/office/drawing/2014/main" id="{03764A78-A95F-1E85-9D2D-577E56790D67}"/>
              </a:ext>
            </a:extLst>
          </p:cNvPr>
          <p:cNvPicPr>
            <a:picLocks noChangeAspect="1"/>
          </p:cNvPicPr>
          <p:nvPr/>
        </p:nvPicPr>
        <p:blipFill>
          <a:blip r:embed="rId4"/>
          <a:stretch>
            <a:fillRect/>
          </a:stretch>
        </p:blipFill>
        <p:spPr>
          <a:xfrm>
            <a:off x="4493" y="4407468"/>
            <a:ext cx="2427977" cy="738817"/>
          </a:xfrm>
          <a:prstGeom prst="rect">
            <a:avLst/>
          </a:prstGeom>
        </p:spPr>
      </p:pic>
      <p:pic>
        <p:nvPicPr>
          <p:cNvPr id="4" name="Picture 3" descr="A blue sign with white text&#10;&#10;Description automatically generated">
            <a:extLst>
              <a:ext uri="{FF2B5EF4-FFF2-40B4-BE49-F238E27FC236}">
                <a16:creationId xmlns:a16="http://schemas.microsoft.com/office/drawing/2014/main" id="{9B58EA8B-96C4-571E-1EEA-93AF0E652A33}"/>
              </a:ext>
            </a:extLst>
          </p:cNvPr>
          <p:cNvPicPr>
            <a:picLocks noChangeAspect="1"/>
          </p:cNvPicPr>
          <p:nvPr/>
        </p:nvPicPr>
        <p:blipFill>
          <a:blip r:embed="rId5"/>
          <a:stretch>
            <a:fillRect/>
          </a:stretch>
        </p:blipFill>
        <p:spPr>
          <a:xfrm>
            <a:off x="5348377" y="4407195"/>
            <a:ext cx="3795623" cy="7393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The Approach Avoidance Task (AAT)</a:t>
            </a:r>
            <a:endParaRPr>
              <a:latin typeface="Oswald"/>
              <a:ea typeface="Oswald"/>
              <a:cs typeface="Oswald"/>
              <a:sym typeface="Oswald"/>
            </a:endParaRPr>
          </a:p>
        </p:txBody>
      </p:sp>
      <p:sp>
        <p:nvSpPr>
          <p:cNvPr id="187" name="Google Shape;187;p30"/>
          <p:cNvSpPr/>
          <p:nvPr/>
        </p:nvSpPr>
        <p:spPr>
          <a:xfrm>
            <a:off x="311700" y="1881525"/>
            <a:ext cx="2305200" cy="1889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900">
                <a:latin typeface="Oswald"/>
                <a:ea typeface="Oswald"/>
                <a:cs typeface="Oswald"/>
                <a:sym typeface="Oswald"/>
              </a:rPr>
              <a:t>Participant is shown a stimulus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Phrase or Image</a:t>
            </a:r>
            <a:r>
              <a:rPr lang="en" sz="1900">
                <a:solidFill>
                  <a:schemeClr val="dk1"/>
                </a:solidFill>
                <a:latin typeface="Oswald"/>
                <a:ea typeface="Oswald"/>
                <a:cs typeface="Oswald"/>
                <a:sym typeface="Oswald"/>
              </a:rPr>
              <a:t>)</a:t>
            </a:r>
            <a:endParaRPr lang="en-US" sz="1900">
              <a:solidFill>
                <a:schemeClr val="dk1"/>
              </a:solidFill>
              <a:latin typeface="Oswald"/>
              <a:ea typeface="Oswald"/>
              <a:cs typeface="Oswald"/>
              <a:sym typeface="Oswald"/>
            </a:endParaRPr>
          </a:p>
        </p:txBody>
      </p:sp>
      <p:sp>
        <p:nvSpPr>
          <p:cNvPr id="188" name="Google Shape;188;p30"/>
          <p:cNvSpPr/>
          <p:nvPr/>
        </p:nvSpPr>
        <p:spPr>
          <a:xfrm>
            <a:off x="3223000" y="1335175"/>
            <a:ext cx="2132100" cy="3237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900">
                <a:latin typeface="Oswald"/>
                <a:ea typeface="Oswald"/>
                <a:cs typeface="Oswald"/>
                <a:sym typeface="Oswald"/>
              </a:rPr>
              <a:t>Participant determines stimulus </a:t>
            </a:r>
            <a:r>
              <a:rPr lang="en" sz="1900">
                <a:solidFill>
                  <a:schemeClr val="dk1"/>
                </a:solidFill>
                <a:latin typeface="Oswald"/>
                <a:ea typeface="Oswald"/>
                <a:cs typeface="Oswald"/>
                <a:sym typeface="Oswald"/>
              </a:rPr>
              <a:t>color/moral valence (</a:t>
            </a:r>
            <a:r>
              <a:rPr lang="en" sz="1900" b="1">
                <a:solidFill>
                  <a:schemeClr val="dk1"/>
                </a:solidFill>
                <a:latin typeface="Oswald"/>
                <a:ea typeface="Oswald"/>
                <a:cs typeface="Oswald"/>
                <a:sym typeface="Oswald"/>
              </a:rPr>
              <a:t>Implicit or Explicit Evaluatio</a:t>
            </a:r>
            <a:r>
              <a:rPr lang="en" sz="1900">
                <a:solidFill>
                  <a:schemeClr val="dk1"/>
                </a:solidFill>
                <a:latin typeface="Oswald"/>
                <a:ea typeface="Oswald"/>
                <a:cs typeface="Oswald"/>
                <a:sym typeface="Oswald"/>
              </a:rPr>
              <a:t>n)</a:t>
            </a:r>
            <a:endParaRPr lang="en-US" sz="1900">
              <a:solidFill>
                <a:schemeClr val="dk1"/>
              </a:solidFill>
              <a:latin typeface="Oswald"/>
              <a:ea typeface="Oswald"/>
              <a:cs typeface="Oswald"/>
              <a:sym typeface="Oswald"/>
            </a:endParaRPr>
          </a:p>
        </p:txBody>
      </p:sp>
      <p:cxnSp>
        <p:nvCxnSpPr>
          <p:cNvPr id="189" name="Google Shape;189;p30"/>
          <p:cNvCxnSpPr>
            <a:stCxn id="190" idx="3"/>
            <a:endCxn id="188" idx="1"/>
          </p:cNvCxnSpPr>
          <p:nvPr/>
        </p:nvCxnSpPr>
        <p:spPr>
          <a:xfrm>
            <a:off x="2644300" y="2954125"/>
            <a:ext cx="578700" cy="0"/>
          </a:xfrm>
          <a:prstGeom prst="straightConnector1">
            <a:avLst/>
          </a:prstGeom>
          <a:noFill/>
          <a:ln w="9525" cap="flat" cmpd="sng">
            <a:solidFill>
              <a:schemeClr val="dk2"/>
            </a:solidFill>
            <a:prstDash val="solid"/>
            <a:round/>
            <a:headEnd type="none" w="med" len="med"/>
            <a:tailEnd type="none" w="med" len="med"/>
          </a:ln>
        </p:spPr>
      </p:cxnSp>
      <p:sp>
        <p:nvSpPr>
          <p:cNvPr id="191" name="Google Shape;191;p30"/>
          <p:cNvSpPr/>
          <p:nvPr/>
        </p:nvSpPr>
        <p:spPr>
          <a:xfrm>
            <a:off x="5903025" y="13351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pushes stimulus away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Avoid</a:t>
            </a:r>
            <a:r>
              <a:rPr lang="en" sz="1900">
                <a:solidFill>
                  <a:schemeClr val="dk1"/>
                </a:solidFill>
                <a:latin typeface="Oswald"/>
                <a:ea typeface="Oswald"/>
                <a:cs typeface="Oswald"/>
                <a:sym typeface="Oswald"/>
              </a:rPr>
              <a:t>)</a:t>
            </a:r>
            <a:endParaRPr sz="1900">
              <a:latin typeface="Oswald"/>
              <a:ea typeface="Oswald"/>
              <a:cs typeface="Oswald"/>
              <a:sym typeface="Oswald"/>
            </a:endParaRPr>
          </a:p>
        </p:txBody>
      </p:sp>
      <p:sp>
        <p:nvSpPr>
          <p:cNvPr id="192" name="Google Shape;192;p30"/>
          <p:cNvSpPr/>
          <p:nvPr/>
        </p:nvSpPr>
        <p:spPr>
          <a:xfrm>
            <a:off x="5903025" y="31606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pulls stimulus closer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Approach</a:t>
            </a:r>
            <a:r>
              <a:rPr lang="en" sz="1900">
                <a:solidFill>
                  <a:schemeClr val="dk1"/>
                </a:solidFill>
                <a:latin typeface="Oswald"/>
                <a:ea typeface="Oswald"/>
                <a:cs typeface="Oswald"/>
                <a:sym typeface="Oswald"/>
              </a:rPr>
              <a:t>)</a:t>
            </a:r>
            <a:endParaRPr sz="1900">
              <a:latin typeface="Oswald"/>
              <a:ea typeface="Oswald"/>
              <a:cs typeface="Oswald"/>
              <a:sym typeface="Oswald"/>
            </a:endParaRPr>
          </a:p>
        </p:txBody>
      </p:sp>
      <p:cxnSp>
        <p:nvCxnSpPr>
          <p:cNvPr id="193" name="Google Shape;193;p30"/>
          <p:cNvCxnSpPr>
            <a:stCxn id="188" idx="3"/>
            <a:endCxn id="191" idx="1"/>
          </p:cNvCxnSpPr>
          <p:nvPr/>
        </p:nvCxnSpPr>
        <p:spPr>
          <a:xfrm rot="10800000" flipH="1">
            <a:off x="5355100" y="2041525"/>
            <a:ext cx="547800" cy="912600"/>
          </a:xfrm>
          <a:prstGeom prst="curvedConnector3">
            <a:avLst>
              <a:gd name="adj1" fmla="val 50011"/>
            </a:avLst>
          </a:prstGeom>
          <a:noFill/>
          <a:ln w="9525" cap="flat" cmpd="sng">
            <a:solidFill>
              <a:schemeClr val="dk2"/>
            </a:solidFill>
            <a:prstDash val="solid"/>
            <a:round/>
            <a:headEnd type="none" w="med" len="med"/>
            <a:tailEnd type="none" w="med" len="med"/>
          </a:ln>
        </p:spPr>
      </p:cxnSp>
      <p:cxnSp>
        <p:nvCxnSpPr>
          <p:cNvPr id="194" name="Google Shape;194;p30"/>
          <p:cNvCxnSpPr>
            <a:stCxn id="188" idx="3"/>
            <a:endCxn id="192" idx="1"/>
          </p:cNvCxnSpPr>
          <p:nvPr/>
        </p:nvCxnSpPr>
        <p:spPr>
          <a:xfrm>
            <a:off x="5355100" y="2954125"/>
            <a:ext cx="547800" cy="912900"/>
          </a:xfrm>
          <a:prstGeom prst="curvedConnector3">
            <a:avLst>
              <a:gd name="adj1" fmla="val 50011"/>
            </a:avLst>
          </a:prstGeom>
          <a:noFill/>
          <a:ln w="9525" cap="flat" cmpd="sng">
            <a:solidFill>
              <a:schemeClr val="dk2"/>
            </a:solidFill>
            <a:prstDash val="solid"/>
            <a:round/>
            <a:headEnd type="none" w="med" len="med"/>
            <a:tailEnd type="none" w="med" len="med"/>
          </a:ln>
        </p:spPr>
      </p:cxnSp>
      <p:sp>
        <p:nvSpPr>
          <p:cNvPr id="195" name="Google Shape;195;p30"/>
          <p:cNvSpPr/>
          <p:nvPr/>
        </p:nvSpPr>
        <p:spPr>
          <a:xfrm>
            <a:off x="5262025" y="996475"/>
            <a:ext cx="785400" cy="3915300"/>
          </a:xfrm>
          <a:prstGeom prst="rect">
            <a:avLst/>
          </a:prstGeom>
          <a:noFill/>
          <a:ln w="1143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 name="Google Shape;196;p30"/>
          <p:cNvSpPr/>
          <p:nvPr/>
        </p:nvSpPr>
        <p:spPr>
          <a:xfrm rot="8646865">
            <a:off x="2655789" y="3178411"/>
            <a:ext cx="2664933" cy="1889316"/>
          </a:xfrm>
          <a:prstGeom prst="lef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30"/>
          <p:cNvSpPr txBox="1"/>
          <p:nvPr/>
        </p:nvSpPr>
        <p:spPr>
          <a:xfrm rot="19579580">
            <a:off x="2874199" y="3958744"/>
            <a:ext cx="1743312" cy="7273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Oswald"/>
                <a:ea typeface="Oswald"/>
                <a:cs typeface="Oswald"/>
                <a:sym typeface="Oswald"/>
              </a:rPr>
              <a:t>Where reaction time is measured</a:t>
            </a:r>
            <a:endParaRPr sz="1800">
              <a:solidFill>
                <a:schemeClr val="lt1"/>
              </a:solidFill>
              <a:latin typeface="Oswald"/>
              <a:ea typeface="Oswald"/>
              <a:cs typeface="Oswald"/>
              <a:sym typeface="Oswald"/>
            </a:endParaRPr>
          </a:p>
        </p:txBody>
      </p:sp>
    </p:spTree>
    <p:extLst>
      <p:ext uri="{BB962C8B-B14F-4D97-AF65-F5344CB8AC3E}">
        <p14:creationId xmlns:p14="http://schemas.microsoft.com/office/powerpoint/2010/main" val="3688061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55"/>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25" name="Google Shape;425;p55"/>
          <p:cNvSpPr txBox="1"/>
          <p:nvPr/>
        </p:nvSpPr>
        <p:spPr>
          <a:xfrm>
            <a:off x="2353325" y="-56375"/>
            <a:ext cx="859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Moral-rated phrases are faster by 7.6%.</a:t>
            </a:r>
            <a:endParaRPr sz="1300">
              <a:solidFill>
                <a:srgbClr val="38761D"/>
              </a:solidFill>
              <a:latin typeface="Oswald"/>
              <a:ea typeface="Oswald"/>
              <a:cs typeface="Oswald"/>
              <a:sym typeface="Oswa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56"/>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31" name="Google Shape;431;p56"/>
          <p:cNvSpPr txBox="1"/>
          <p:nvPr/>
        </p:nvSpPr>
        <p:spPr>
          <a:xfrm>
            <a:off x="2339225" y="-51775"/>
            <a:ext cx="1074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latin typeface="Oswald"/>
                <a:ea typeface="Oswald"/>
                <a:cs typeface="Oswald"/>
                <a:sym typeface="Oswald"/>
              </a:rPr>
              <a:t>With 1 unit </a:t>
            </a:r>
            <a:r>
              <a:rPr lang="en-US">
                <a:solidFill>
                  <a:srgbClr val="38761D"/>
                </a:solidFill>
                <a:latin typeface="Oswald"/>
                <a:ea typeface="Oswald"/>
                <a:cs typeface="Oswald"/>
                <a:sym typeface="Oswald"/>
              </a:rPr>
              <a:t>slower</a:t>
            </a:r>
            <a:r>
              <a:rPr lang="en">
                <a:solidFill>
                  <a:srgbClr val="38761D"/>
                </a:solidFill>
                <a:latin typeface="Oswald"/>
                <a:ea typeface="Oswald"/>
                <a:cs typeface="Oswald"/>
                <a:sym typeface="Oswald"/>
              </a:rPr>
              <a:t> in Affect Rating, there is a 1 millisecond </a:t>
            </a:r>
            <a:r>
              <a:rPr lang="en-US">
                <a:solidFill>
                  <a:srgbClr val="38761D"/>
                </a:solidFill>
                <a:latin typeface="Oswald"/>
                <a:ea typeface="Oswald"/>
                <a:cs typeface="Oswald"/>
                <a:sym typeface="Oswald"/>
              </a:rPr>
              <a:t>slower</a:t>
            </a:r>
            <a:r>
              <a:rPr lang="en">
                <a:solidFill>
                  <a:srgbClr val="38761D"/>
                </a:solidFill>
                <a:latin typeface="Oswald"/>
                <a:ea typeface="Oswald"/>
                <a:cs typeface="Oswald"/>
                <a:sym typeface="Oswald"/>
              </a:rPr>
              <a:t> in the response time.</a:t>
            </a:r>
            <a:endParaRPr>
              <a:solidFill>
                <a:srgbClr val="38761D"/>
              </a:solidFill>
              <a:latin typeface="Oswald"/>
              <a:ea typeface="Oswald"/>
              <a:cs typeface="Oswald"/>
              <a:sym typeface="Oswa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7"/>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8"/>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a:latin typeface="Oswald"/>
                <a:ea typeface="Oswald"/>
                <a:cs typeface="Oswald"/>
                <a:sym typeface="Oswald"/>
              </a:rPr>
              <a:t>Linear Mixed Effects Models: Implicit (Images)</a:t>
            </a:r>
            <a:endParaRPr sz="2620">
              <a:latin typeface="Oswald"/>
              <a:ea typeface="Oswald"/>
              <a:cs typeface="Oswald"/>
              <a:sym typeface="Oswald"/>
            </a:endParaRPr>
          </a:p>
        </p:txBody>
      </p:sp>
      <p:sp>
        <p:nvSpPr>
          <p:cNvPr id="447" name="Google Shape;447;p59"/>
          <p:cNvSpPr/>
          <p:nvPr/>
        </p:nvSpPr>
        <p:spPr>
          <a:xfrm>
            <a:off x="920175" y="1676850"/>
            <a:ext cx="2005500" cy="713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Fixed Effects</a:t>
            </a:r>
            <a:endParaRPr sz="1800">
              <a:solidFill>
                <a:srgbClr val="FFFFFF"/>
              </a:solidFill>
              <a:latin typeface="Oswald"/>
              <a:ea typeface="Oswald"/>
              <a:cs typeface="Oswald"/>
              <a:sym typeface="Oswald"/>
            </a:endParaRPr>
          </a:p>
        </p:txBody>
      </p:sp>
      <p:sp>
        <p:nvSpPr>
          <p:cNvPr id="448" name="Google Shape;448;p59"/>
          <p:cNvSpPr/>
          <p:nvPr/>
        </p:nvSpPr>
        <p:spPr>
          <a:xfrm>
            <a:off x="920175" y="3264475"/>
            <a:ext cx="2005500" cy="7137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Random Effects</a:t>
            </a:r>
            <a:endParaRPr sz="1800">
              <a:solidFill>
                <a:srgbClr val="FFFFFF"/>
              </a:solidFill>
              <a:latin typeface="Oswald"/>
              <a:ea typeface="Oswald"/>
              <a:cs typeface="Oswald"/>
              <a:sym typeface="Oswald"/>
            </a:endParaRPr>
          </a:p>
        </p:txBody>
      </p:sp>
      <p:sp>
        <p:nvSpPr>
          <p:cNvPr id="449" name="Google Shape;449;p59"/>
          <p:cNvSpPr/>
          <p:nvPr/>
        </p:nvSpPr>
        <p:spPr>
          <a:xfrm>
            <a:off x="4392250" y="1183350"/>
            <a:ext cx="3776100" cy="1700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Birth Gender</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Age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Movement</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Moral Valence</a:t>
            </a:r>
            <a:endParaRPr>
              <a:solidFill>
                <a:srgbClr val="FFFFFF"/>
              </a:solidFill>
              <a:latin typeface="Oswald"/>
              <a:ea typeface="Oswald"/>
              <a:cs typeface="Oswald"/>
              <a:sym typeface="Oswald"/>
            </a:endParaRPr>
          </a:p>
        </p:txBody>
      </p:sp>
      <p:sp>
        <p:nvSpPr>
          <p:cNvPr id="450" name="Google Shape;450;p59"/>
          <p:cNvSpPr/>
          <p:nvPr/>
        </p:nvSpPr>
        <p:spPr>
          <a:xfrm>
            <a:off x="4392250" y="3066325"/>
            <a:ext cx="3776100" cy="1110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Intercept: Participant</a:t>
            </a:r>
            <a:endParaRPr sz="1800">
              <a:solidFill>
                <a:srgbClr val="FFFFFF"/>
              </a:solidFill>
              <a:latin typeface="Oswald"/>
              <a:ea typeface="Oswald"/>
              <a:cs typeface="Oswald"/>
              <a:sym typeface="Oswald"/>
            </a:endParaRPr>
          </a:p>
        </p:txBody>
      </p:sp>
      <p:cxnSp>
        <p:nvCxnSpPr>
          <p:cNvPr id="451" name="Google Shape;451;p59"/>
          <p:cNvCxnSpPr>
            <a:stCxn id="447" idx="3"/>
            <a:endCxn id="449" idx="1"/>
          </p:cNvCxnSpPr>
          <p:nvPr/>
        </p:nvCxnSpPr>
        <p:spPr>
          <a:xfrm>
            <a:off x="2925675" y="2033700"/>
            <a:ext cx="1466700" cy="0"/>
          </a:xfrm>
          <a:prstGeom prst="straightConnector1">
            <a:avLst/>
          </a:prstGeom>
          <a:noFill/>
          <a:ln w="9525" cap="flat" cmpd="sng">
            <a:solidFill>
              <a:schemeClr val="dk2"/>
            </a:solidFill>
            <a:prstDash val="solid"/>
            <a:round/>
            <a:headEnd type="none" w="med" len="med"/>
            <a:tailEnd type="triangle" w="med" len="med"/>
          </a:ln>
        </p:spPr>
      </p:cxnSp>
      <p:cxnSp>
        <p:nvCxnSpPr>
          <p:cNvPr id="452" name="Google Shape;452;p59"/>
          <p:cNvCxnSpPr>
            <a:stCxn id="448" idx="3"/>
            <a:endCxn id="450" idx="1"/>
          </p:cNvCxnSpPr>
          <p:nvPr/>
        </p:nvCxnSpPr>
        <p:spPr>
          <a:xfrm>
            <a:off x="2925675" y="3621325"/>
            <a:ext cx="1466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0"/>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58" name="Google Shape;458;p60"/>
          <p:cNvSpPr txBox="1"/>
          <p:nvPr/>
        </p:nvSpPr>
        <p:spPr>
          <a:xfrm>
            <a:off x="1676925" y="-48600"/>
            <a:ext cx="980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Moral-rated phrases are faster by 1.9%.</a:t>
            </a:r>
            <a:endParaRPr sz="1300">
              <a:solidFill>
                <a:srgbClr val="38761D"/>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61"/>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64" name="Google Shape;464;p61"/>
          <p:cNvSpPr txBox="1"/>
          <p:nvPr/>
        </p:nvSpPr>
        <p:spPr>
          <a:xfrm>
            <a:off x="1723800" y="-68075"/>
            <a:ext cx="1049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latin typeface="Oswald"/>
                <a:ea typeface="Oswald"/>
                <a:cs typeface="Oswald"/>
                <a:sym typeface="Oswald"/>
              </a:rPr>
              <a:t>Approaching is faster than avoiding by approximately 1.6% (a </a:t>
            </a:r>
            <a:r>
              <a:rPr lang="en-US">
                <a:solidFill>
                  <a:srgbClr val="38761D"/>
                </a:solidFill>
                <a:latin typeface="Oswald"/>
                <a:ea typeface="Oswald"/>
                <a:cs typeface="Oswald"/>
                <a:sym typeface="Oswald"/>
              </a:rPr>
              <a:t>faster</a:t>
            </a:r>
            <a:r>
              <a:rPr lang="en">
                <a:solidFill>
                  <a:srgbClr val="38761D"/>
                </a:solidFill>
                <a:latin typeface="Oswald"/>
                <a:ea typeface="Oswald"/>
                <a:cs typeface="Oswald"/>
                <a:sym typeface="Oswald"/>
              </a:rPr>
              <a:t> compared to phrases)</a:t>
            </a:r>
            <a:endParaRPr>
              <a:solidFill>
                <a:srgbClr val="38761D"/>
              </a:solidFill>
              <a:latin typeface="Oswald"/>
              <a:ea typeface="Oswald"/>
              <a:cs typeface="Oswald"/>
              <a:sym typeface="Oswa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62"/>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70" name="Google Shape;470;p62"/>
          <p:cNvSpPr txBox="1"/>
          <p:nvPr/>
        </p:nvSpPr>
        <p:spPr>
          <a:xfrm>
            <a:off x="1720975" y="-70450"/>
            <a:ext cx="942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Immoral-rated phrases are faster by 1%.</a:t>
            </a:r>
            <a:endParaRPr sz="1300">
              <a:solidFill>
                <a:srgbClr val="38761D"/>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3"/>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64"/>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MAAT</a:t>
            </a:r>
            <a:endParaRPr>
              <a:latin typeface="Oswald"/>
              <a:ea typeface="Oswald"/>
              <a:cs typeface="Oswald"/>
              <a:sym typeface="Oswald"/>
            </a:endParaRPr>
          </a:p>
        </p:txBody>
      </p:sp>
      <p:sp>
        <p:nvSpPr>
          <p:cNvPr id="154" name="Google Shape;154;p27"/>
          <p:cNvSpPr txBox="1">
            <a:spLocks noGrp="1"/>
          </p:cNvSpPr>
          <p:nvPr>
            <p:ph type="body" idx="1"/>
          </p:nvPr>
        </p:nvSpPr>
        <p:spPr>
          <a:xfrm>
            <a:off x="311700" y="488800"/>
            <a:ext cx="8520600" cy="675600"/>
          </a:xfrm>
          <a:prstGeom prst="rect">
            <a:avLst/>
          </a:prstGeom>
        </p:spPr>
        <p:txBody>
          <a:bodyPr spcFirstLastPara="1" wrap="square" lIns="91425" tIns="91425" rIns="91425" bIns="91425" anchor="t" anchorCtr="0">
            <a:normAutofit fontScale="92500" lnSpcReduction="10000"/>
          </a:bodyPr>
          <a:lstStyle/>
          <a:p>
            <a:pPr marL="457200" lvl="0" indent="-381000" algn="l" rtl="0">
              <a:lnSpc>
                <a:spcPct val="150000"/>
              </a:lnSpc>
              <a:spcBef>
                <a:spcPts val="0"/>
              </a:spcBef>
              <a:spcAft>
                <a:spcPts val="0"/>
              </a:spcAft>
              <a:buClr>
                <a:schemeClr val="dk1"/>
              </a:buClr>
              <a:buSzPts val="2400"/>
              <a:buChar char="●"/>
            </a:pPr>
            <a:r>
              <a:rPr lang="en" sz="2400">
                <a:solidFill>
                  <a:schemeClr val="dk1"/>
                </a:solidFill>
                <a:latin typeface="Oswald Light"/>
                <a:ea typeface="Oswald Light"/>
                <a:cs typeface="Oswald Light"/>
                <a:sym typeface="Oswald Light"/>
              </a:rPr>
              <a:t>Stimuli are either: 3-word </a:t>
            </a:r>
            <a:r>
              <a:rPr lang="en" sz="2400" b="1">
                <a:solidFill>
                  <a:schemeClr val="dk1"/>
                </a:solidFill>
                <a:latin typeface="Oswald"/>
                <a:ea typeface="Oswald"/>
                <a:cs typeface="Oswald"/>
                <a:sym typeface="Oswald"/>
              </a:rPr>
              <a:t>Phrases</a:t>
            </a:r>
            <a:r>
              <a:rPr lang="en" sz="2400">
                <a:solidFill>
                  <a:schemeClr val="dk1"/>
                </a:solidFill>
                <a:latin typeface="Oswald Light"/>
                <a:ea typeface="Oswald Light"/>
                <a:cs typeface="Oswald Light"/>
                <a:sym typeface="Oswald Light"/>
              </a:rPr>
              <a:t> or </a:t>
            </a:r>
            <a:r>
              <a:rPr lang="en" sz="2400" b="1">
                <a:solidFill>
                  <a:schemeClr val="dk1"/>
                </a:solidFill>
                <a:latin typeface="Oswald"/>
                <a:ea typeface="Oswald"/>
                <a:cs typeface="Oswald"/>
                <a:sym typeface="Oswald"/>
              </a:rPr>
              <a:t>Images</a:t>
            </a:r>
            <a:r>
              <a:rPr lang="en" sz="2400">
                <a:solidFill>
                  <a:schemeClr val="dk1"/>
                </a:solidFill>
                <a:latin typeface="Oswald Light"/>
                <a:ea typeface="Oswald Light"/>
                <a:cs typeface="Oswald Light"/>
                <a:sym typeface="Oswald Light"/>
              </a:rPr>
              <a:t>. </a:t>
            </a:r>
            <a:endParaRPr sz="2400">
              <a:solidFill>
                <a:schemeClr val="dk1"/>
              </a:solidFill>
              <a:latin typeface="Oswald Light"/>
              <a:ea typeface="Oswald Light"/>
              <a:cs typeface="Oswald Light"/>
              <a:sym typeface="Oswald Light"/>
            </a:endParaRPr>
          </a:p>
        </p:txBody>
      </p:sp>
      <p:sp>
        <p:nvSpPr>
          <p:cNvPr id="155" name="Google Shape;155;p27"/>
          <p:cNvSpPr txBox="1"/>
          <p:nvPr/>
        </p:nvSpPr>
        <p:spPr>
          <a:xfrm>
            <a:off x="311700" y="1164400"/>
            <a:ext cx="8520600" cy="21987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Oswald Light"/>
              <a:buChar char="●"/>
            </a:pPr>
            <a:r>
              <a:rPr lang="en" sz="2400">
                <a:solidFill>
                  <a:schemeClr val="dk1"/>
                </a:solidFill>
                <a:latin typeface="Oswald Light"/>
                <a:ea typeface="Oswald Light"/>
                <a:cs typeface="Oswald Light"/>
                <a:sym typeface="Oswald Light"/>
              </a:rPr>
              <a:t>Stimuli are two of three </a:t>
            </a:r>
            <a:r>
              <a:rPr lang="en" sz="2400" b="1">
                <a:solidFill>
                  <a:schemeClr val="dk1"/>
                </a:solidFill>
                <a:latin typeface="Oswald"/>
                <a:ea typeface="Oswald"/>
                <a:cs typeface="Oswald"/>
                <a:sym typeface="Oswald"/>
              </a:rPr>
              <a:t>Moral Valence</a:t>
            </a:r>
            <a:r>
              <a:rPr lang="en" sz="2400">
                <a:solidFill>
                  <a:srgbClr val="6AA84F"/>
                </a:solidFill>
                <a:latin typeface="Oswald Medium"/>
                <a:ea typeface="Oswald Medium"/>
                <a:cs typeface="Oswald Medium"/>
                <a:sym typeface="Oswald Medium"/>
              </a:rPr>
              <a:t> </a:t>
            </a:r>
            <a:r>
              <a:rPr lang="en" sz="2400">
                <a:solidFill>
                  <a:schemeClr val="dk1"/>
                </a:solidFill>
                <a:latin typeface="Oswald Light"/>
                <a:ea typeface="Oswald Light"/>
                <a:cs typeface="Oswald Light"/>
                <a:sym typeface="Oswald Light"/>
              </a:rPr>
              <a:t>categories:</a:t>
            </a:r>
            <a:endParaRPr sz="2400">
              <a:solidFill>
                <a:schemeClr val="dk1"/>
              </a:solidFill>
              <a:latin typeface="Oswald Light"/>
              <a:ea typeface="Oswald Light"/>
              <a:cs typeface="Oswald Light"/>
              <a:sym typeface="Oswald Light"/>
            </a:endParaRPr>
          </a:p>
          <a:p>
            <a:pPr marL="914400" lvl="1" indent="-381000" algn="l" rtl="0">
              <a:lnSpc>
                <a:spcPct val="150000"/>
              </a:lnSpc>
              <a:spcBef>
                <a:spcPts val="0"/>
              </a:spcBef>
              <a:spcAft>
                <a:spcPts val="0"/>
              </a:spcAft>
              <a:buClr>
                <a:schemeClr val="dk1"/>
              </a:buClr>
              <a:buSzPts val="2400"/>
              <a:buFont typeface="Oswald Light"/>
              <a:buChar char="○"/>
            </a:pPr>
            <a:r>
              <a:rPr lang="en" sz="2400">
                <a:solidFill>
                  <a:srgbClr val="6AA84F"/>
                </a:solidFill>
                <a:latin typeface="Oswald Medium"/>
                <a:ea typeface="Oswald Medium"/>
                <a:cs typeface="Oswald Medium"/>
                <a:sym typeface="Oswald Medium"/>
              </a:rPr>
              <a:t>Good</a:t>
            </a:r>
            <a:r>
              <a:rPr lang="en" sz="2400">
                <a:solidFill>
                  <a:schemeClr val="dk1"/>
                </a:solidFill>
                <a:latin typeface="Oswald Light"/>
                <a:ea typeface="Oswald Light"/>
                <a:cs typeface="Oswald Light"/>
                <a:sym typeface="Oswald Light"/>
              </a:rPr>
              <a:t> and </a:t>
            </a:r>
            <a:r>
              <a:rPr lang="en" sz="2400">
                <a:solidFill>
                  <a:srgbClr val="CC0000"/>
                </a:solidFill>
                <a:latin typeface="Oswald Medium"/>
                <a:ea typeface="Oswald Medium"/>
                <a:cs typeface="Oswald Medium"/>
                <a:sym typeface="Oswald Medium"/>
              </a:rPr>
              <a:t>Bad </a:t>
            </a:r>
            <a:r>
              <a:rPr lang="en" sz="2400">
                <a:solidFill>
                  <a:schemeClr val="dk1"/>
                </a:solidFill>
                <a:latin typeface="Oswald Medium"/>
                <a:ea typeface="Oswald Medium"/>
                <a:cs typeface="Oswald Medium"/>
                <a:sym typeface="Oswald Medium"/>
              </a:rPr>
              <a:t>, </a:t>
            </a:r>
            <a:r>
              <a:rPr lang="en" sz="2400">
                <a:solidFill>
                  <a:srgbClr val="6AA84F"/>
                </a:solidFill>
                <a:latin typeface="Oswald Medium"/>
                <a:ea typeface="Oswald Medium"/>
                <a:cs typeface="Oswald Medium"/>
                <a:sym typeface="Oswald Medium"/>
              </a:rPr>
              <a:t>Good</a:t>
            </a:r>
            <a:r>
              <a:rPr lang="en" sz="2400">
                <a:solidFill>
                  <a:schemeClr val="dk1"/>
                </a:solidFill>
                <a:latin typeface="Oswald Light"/>
                <a:ea typeface="Oswald Light"/>
                <a:cs typeface="Oswald Light"/>
                <a:sym typeface="Oswald Light"/>
              </a:rPr>
              <a:t> and </a:t>
            </a:r>
            <a:r>
              <a:rPr lang="en" sz="2400">
                <a:solidFill>
                  <a:srgbClr val="999999"/>
                </a:solidFill>
                <a:latin typeface="Oswald Medium"/>
                <a:ea typeface="Oswald Medium"/>
                <a:cs typeface="Oswald Medium"/>
                <a:sym typeface="Oswald Medium"/>
              </a:rPr>
              <a:t>Neutral</a:t>
            </a:r>
            <a:r>
              <a:rPr lang="en" sz="2400">
                <a:solidFill>
                  <a:schemeClr val="dk1"/>
                </a:solidFill>
                <a:latin typeface="Oswald Medium"/>
                <a:ea typeface="Oswald Medium"/>
                <a:cs typeface="Oswald Medium"/>
                <a:sym typeface="Oswald Medium"/>
              </a:rPr>
              <a:t>, or </a:t>
            </a:r>
            <a:r>
              <a:rPr lang="en" sz="2400">
                <a:solidFill>
                  <a:srgbClr val="999999"/>
                </a:solidFill>
                <a:latin typeface="Oswald Medium"/>
                <a:ea typeface="Oswald Medium"/>
                <a:cs typeface="Oswald Medium"/>
                <a:sym typeface="Oswald Medium"/>
              </a:rPr>
              <a:t>Neutral</a:t>
            </a:r>
            <a:r>
              <a:rPr lang="en" sz="2400">
                <a:solidFill>
                  <a:schemeClr val="dk1"/>
                </a:solidFill>
                <a:latin typeface="Oswald Medium"/>
                <a:ea typeface="Oswald Medium"/>
                <a:cs typeface="Oswald Medium"/>
                <a:sym typeface="Oswald Medium"/>
              </a:rPr>
              <a:t> </a:t>
            </a:r>
            <a:r>
              <a:rPr lang="en" sz="2400">
                <a:solidFill>
                  <a:schemeClr val="dk1"/>
                </a:solidFill>
                <a:latin typeface="Oswald Light"/>
                <a:ea typeface="Oswald Light"/>
                <a:cs typeface="Oswald Light"/>
                <a:sym typeface="Oswald Light"/>
              </a:rPr>
              <a:t>and </a:t>
            </a:r>
            <a:r>
              <a:rPr lang="en" sz="2400">
                <a:solidFill>
                  <a:srgbClr val="CC0000"/>
                </a:solidFill>
                <a:latin typeface="Oswald Medium"/>
                <a:ea typeface="Oswald Medium"/>
                <a:cs typeface="Oswald Medium"/>
                <a:sym typeface="Oswald Medium"/>
              </a:rPr>
              <a:t>Bad</a:t>
            </a:r>
            <a:endParaRPr sz="2400">
              <a:solidFill>
                <a:schemeClr val="dk1"/>
              </a:solidFill>
              <a:latin typeface="Oswald Medium"/>
              <a:ea typeface="Oswald Medium"/>
              <a:cs typeface="Oswald Medium"/>
              <a:sym typeface="Oswald Medium"/>
            </a:endParaRPr>
          </a:p>
          <a:p>
            <a:pPr marL="457200" lvl="0" indent="-381000" algn="l" rtl="0">
              <a:lnSpc>
                <a:spcPct val="150000"/>
              </a:lnSpc>
              <a:spcBef>
                <a:spcPts val="0"/>
              </a:spcBef>
              <a:spcAft>
                <a:spcPts val="0"/>
              </a:spcAft>
              <a:buClr>
                <a:schemeClr val="dk1"/>
              </a:buClr>
              <a:buSzPts val="2400"/>
              <a:buFont typeface="Oswald Light"/>
              <a:buChar char="●"/>
            </a:pPr>
            <a:r>
              <a:rPr lang="en" sz="2400">
                <a:solidFill>
                  <a:schemeClr val="dk1"/>
                </a:solidFill>
                <a:latin typeface="Oswald Light"/>
                <a:ea typeface="Oswald Light"/>
                <a:cs typeface="Oswald Light"/>
                <a:sym typeface="Oswald Light"/>
              </a:rPr>
              <a:t>Stimuli </a:t>
            </a:r>
            <a:r>
              <a:rPr lang="en" sz="2400" b="1">
                <a:solidFill>
                  <a:schemeClr val="dk1"/>
                </a:solidFill>
                <a:latin typeface="Oswald"/>
                <a:ea typeface="Oswald"/>
                <a:cs typeface="Oswald"/>
                <a:sym typeface="Oswald"/>
              </a:rPr>
              <a:t>Background Color</a:t>
            </a:r>
            <a:r>
              <a:rPr lang="en" sz="2400">
                <a:solidFill>
                  <a:schemeClr val="dk1"/>
                </a:solidFill>
                <a:latin typeface="Oswald Light"/>
                <a:ea typeface="Oswald Light"/>
                <a:cs typeface="Oswald Light"/>
                <a:sym typeface="Oswald Light"/>
              </a:rPr>
              <a:t> are either:</a:t>
            </a:r>
            <a:endParaRPr sz="2400">
              <a:solidFill>
                <a:schemeClr val="dk1"/>
              </a:solidFill>
              <a:latin typeface="Oswald Light"/>
              <a:ea typeface="Oswald Light"/>
              <a:cs typeface="Oswald Light"/>
              <a:sym typeface="Oswald Light"/>
            </a:endParaRPr>
          </a:p>
          <a:p>
            <a:pPr marL="914400" lvl="1" indent="-381000">
              <a:lnSpc>
                <a:spcPct val="150000"/>
              </a:lnSpc>
              <a:buClr>
                <a:schemeClr val="dk1"/>
              </a:buClr>
              <a:buSzPts val="2400"/>
              <a:buFont typeface="Oswald Light"/>
              <a:buChar char="○"/>
            </a:pPr>
            <a:r>
              <a:rPr lang="en" sz="2400">
                <a:solidFill>
                  <a:schemeClr val="dk1"/>
                </a:solidFill>
                <a:latin typeface="Oswald Light"/>
                <a:ea typeface="Oswald Medium"/>
                <a:cs typeface="Oswald Medium"/>
                <a:sym typeface="Oswald Light"/>
              </a:rPr>
              <a:t> </a:t>
            </a:r>
            <a:r>
              <a:rPr lang="en" sz="2400">
                <a:solidFill>
                  <a:srgbClr val="FFD500"/>
                </a:solidFill>
                <a:latin typeface="Oswald Medium"/>
                <a:ea typeface="Oswald Medium"/>
                <a:cs typeface="Oswald Medium"/>
                <a:sym typeface="Oswald Medium"/>
              </a:rPr>
              <a:t>Yellow</a:t>
            </a:r>
            <a:r>
              <a:rPr lang="en" sz="2400">
                <a:solidFill>
                  <a:schemeClr val="dk1"/>
                </a:solidFill>
                <a:latin typeface="Oswald Light"/>
                <a:ea typeface="Oswald Light"/>
                <a:cs typeface="Oswald Light"/>
                <a:sym typeface="Oswald Light"/>
              </a:rPr>
              <a:t> or </a:t>
            </a:r>
            <a:r>
              <a:rPr lang="en" sz="2400">
                <a:solidFill>
                  <a:srgbClr val="4A86E8"/>
                </a:solidFill>
                <a:latin typeface="Oswald Medium"/>
                <a:ea typeface="Oswald Medium"/>
                <a:cs typeface="Oswald Medium"/>
                <a:sym typeface="Oswald Medium"/>
              </a:rPr>
              <a:t>Blue</a:t>
            </a:r>
            <a:endParaRPr lang="en-US" sz="2400">
              <a:solidFill>
                <a:srgbClr val="4A86E8"/>
              </a:solidFill>
              <a:latin typeface="Oswald Medium"/>
              <a:ea typeface="Oswald Medium"/>
              <a:cs typeface="Oswald Medium"/>
              <a:sym typeface="Oswald Medium"/>
            </a:endParaRPr>
          </a:p>
        </p:txBody>
      </p:sp>
      <p:sp>
        <p:nvSpPr>
          <p:cNvPr id="156" name="Google Shape;156;p27"/>
          <p:cNvSpPr txBox="1"/>
          <p:nvPr/>
        </p:nvSpPr>
        <p:spPr>
          <a:xfrm>
            <a:off x="311700" y="3363100"/>
            <a:ext cx="88323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Oswald Light"/>
              <a:buChar char="●"/>
            </a:pPr>
            <a:r>
              <a:rPr lang="en" sz="2400">
                <a:solidFill>
                  <a:schemeClr val="dk1"/>
                </a:solidFill>
                <a:latin typeface="Oswald Light"/>
                <a:ea typeface="Oswald Light"/>
                <a:cs typeface="Oswald Light"/>
                <a:sym typeface="Oswald Light"/>
              </a:rPr>
              <a:t>Stimuli are </a:t>
            </a:r>
            <a:r>
              <a:rPr lang="en" sz="2400" b="1">
                <a:solidFill>
                  <a:schemeClr val="dk1"/>
                </a:solidFill>
                <a:latin typeface="Oswald"/>
                <a:ea typeface="Oswald"/>
                <a:cs typeface="Oswald"/>
                <a:sym typeface="Oswald"/>
              </a:rPr>
              <a:t>Evaluated</a:t>
            </a:r>
            <a:r>
              <a:rPr lang="en" sz="2400">
                <a:solidFill>
                  <a:schemeClr val="dk1"/>
                </a:solidFill>
                <a:latin typeface="Oswald Light"/>
                <a:ea typeface="Oswald Light"/>
                <a:cs typeface="Oswald Light"/>
                <a:sym typeface="Oswald Light"/>
              </a:rPr>
              <a:t> by either:</a:t>
            </a:r>
            <a:endParaRPr sz="2400">
              <a:solidFill>
                <a:schemeClr val="dk1"/>
              </a:solidFill>
              <a:latin typeface="Oswald Light"/>
              <a:ea typeface="Oswald Light"/>
              <a:cs typeface="Oswald Light"/>
              <a:sym typeface="Oswald Light"/>
            </a:endParaRPr>
          </a:p>
          <a:p>
            <a:pPr marL="914400" lvl="1" indent="-381000">
              <a:lnSpc>
                <a:spcPct val="150000"/>
              </a:lnSpc>
              <a:buClr>
                <a:schemeClr val="dk1"/>
              </a:buClr>
              <a:buSzPts val="2400"/>
              <a:buFont typeface="Oswald Light"/>
              <a:buChar char="○"/>
            </a:pPr>
            <a:r>
              <a:rPr lang="en" sz="2400">
                <a:solidFill>
                  <a:schemeClr val="dk1"/>
                </a:solidFill>
                <a:latin typeface="Oswald Light"/>
                <a:ea typeface="Oswald"/>
                <a:cs typeface="Oswald"/>
                <a:sym typeface="Oswald Light"/>
              </a:rPr>
              <a:t> </a:t>
            </a:r>
            <a:r>
              <a:rPr lang="en" sz="2400" b="1">
                <a:solidFill>
                  <a:schemeClr val="dk1"/>
                </a:solidFill>
                <a:latin typeface="Oswald"/>
                <a:ea typeface="Oswald"/>
                <a:cs typeface="Oswald"/>
                <a:sym typeface="Oswald"/>
              </a:rPr>
              <a:t>Implicit</a:t>
            </a:r>
            <a:r>
              <a:rPr lang="en" sz="2400">
                <a:solidFill>
                  <a:schemeClr val="dk1"/>
                </a:solidFill>
                <a:latin typeface="Oswald Light"/>
                <a:ea typeface="Oswald Light"/>
                <a:cs typeface="Oswald Light"/>
                <a:sym typeface="Oswald Light"/>
              </a:rPr>
              <a:t> (responding to </a:t>
            </a:r>
            <a:r>
              <a:rPr lang="en" sz="2400">
                <a:solidFill>
                  <a:srgbClr val="FFD500"/>
                </a:solidFill>
                <a:latin typeface="Oswald Medium"/>
                <a:ea typeface="Oswald Medium"/>
                <a:cs typeface="Oswald Medium"/>
                <a:sym typeface="Oswald Medium"/>
              </a:rPr>
              <a:t>Background</a:t>
            </a:r>
            <a:r>
              <a:rPr lang="en" sz="2400">
                <a:solidFill>
                  <a:schemeClr val="dk1"/>
                </a:solidFill>
                <a:latin typeface="Oswald Light"/>
                <a:ea typeface="Oswald Light"/>
                <a:cs typeface="Oswald Light"/>
                <a:sym typeface="Oswald Light"/>
              </a:rPr>
              <a:t> </a:t>
            </a:r>
            <a:r>
              <a:rPr lang="en" sz="2400">
                <a:solidFill>
                  <a:srgbClr val="4A86E8"/>
                </a:solidFill>
                <a:latin typeface="Oswald Medium"/>
                <a:ea typeface="Oswald Medium"/>
                <a:cs typeface="Oswald Medium"/>
                <a:sym typeface="Oswald Medium"/>
              </a:rPr>
              <a:t>Color</a:t>
            </a:r>
            <a:r>
              <a:rPr lang="en" sz="2400">
                <a:solidFill>
                  <a:schemeClr val="dk1"/>
                </a:solidFill>
                <a:latin typeface="Oswald Light"/>
                <a:ea typeface="Oswald Light"/>
                <a:cs typeface="Oswald Light"/>
                <a:sym typeface="Oswald Light"/>
              </a:rPr>
              <a:t>) or </a:t>
            </a:r>
            <a:r>
              <a:rPr lang="en" sz="2400" b="1">
                <a:solidFill>
                  <a:schemeClr val="dk1"/>
                </a:solidFill>
                <a:latin typeface="Oswald"/>
                <a:ea typeface="Oswald"/>
                <a:cs typeface="Oswald"/>
                <a:sym typeface="Oswald"/>
              </a:rPr>
              <a:t>Explicit</a:t>
            </a:r>
            <a:r>
              <a:rPr lang="en" sz="2400">
                <a:solidFill>
                  <a:schemeClr val="dk1"/>
                </a:solidFill>
                <a:latin typeface="Oswald Light"/>
                <a:ea typeface="Oswald Light"/>
                <a:cs typeface="Oswald Light"/>
                <a:sym typeface="Oswald Light"/>
              </a:rPr>
              <a:t> (responding to </a:t>
            </a:r>
            <a:r>
              <a:rPr lang="en" sz="2400">
                <a:solidFill>
                  <a:srgbClr val="6AA84F"/>
                </a:solidFill>
                <a:latin typeface="Oswald Medium"/>
                <a:ea typeface="Oswald Medium"/>
                <a:cs typeface="Oswald Medium"/>
                <a:sym typeface="Oswald Medium"/>
              </a:rPr>
              <a:t>Moral</a:t>
            </a:r>
            <a:r>
              <a:rPr lang="en" sz="2400">
                <a:solidFill>
                  <a:schemeClr val="dk1"/>
                </a:solidFill>
                <a:latin typeface="Oswald Light"/>
                <a:ea typeface="Oswald Light"/>
                <a:cs typeface="Oswald Light"/>
                <a:sym typeface="Oswald Light"/>
              </a:rPr>
              <a:t> </a:t>
            </a:r>
            <a:r>
              <a:rPr lang="en" sz="2400">
                <a:solidFill>
                  <a:srgbClr val="CC0000"/>
                </a:solidFill>
                <a:latin typeface="Oswald Medium"/>
                <a:ea typeface="Oswald Medium"/>
                <a:cs typeface="Oswald Medium"/>
                <a:sym typeface="Oswald Medium"/>
              </a:rPr>
              <a:t>Valence</a:t>
            </a:r>
            <a:r>
              <a:rPr lang="en" sz="2400">
                <a:solidFill>
                  <a:schemeClr val="dk1"/>
                </a:solidFill>
                <a:latin typeface="Oswald Light"/>
                <a:ea typeface="Oswald Light"/>
                <a:cs typeface="Oswald Light"/>
                <a:sym typeface="Oswald Light"/>
              </a:rPr>
              <a:t>)</a:t>
            </a:r>
            <a:endParaRPr lang="en-US"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a:latin typeface="Oswald"/>
                <a:ea typeface="Oswald"/>
                <a:cs typeface="Oswald"/>
                <a:sym typeface="Oswald"/>
              </a:rPr>
              <a:t>Linear Mixed Effects Models: Explicit (Images)</a:t>
            </a:r>
            <a:endParaRPr sz="2620">
              <a:latin typeface="Oswald"/>
              <a:ea typeface="Oswald"/>
              <a:cs typeface="Oswald"/>
              <a:sym typeface="Oswald"/>
            </a:endParaRPr>
          </a:p>
        </p:txBody>
      </p:sp>
      <p:sp>
        <p:nvSpPr>
          <p:cNvPr id="486" name="Google Shape;486;p65"/>
          <p:cNvSpPr/>
          <p:nvPr/>
        </p:nvSpPr>
        <p:spPr>
          <a:xfrm>
            <a:off x="920175" y="1676850"/>
            <a:ext cx="2005500" cy="713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Fixed Effects</a:t>
            </a:r>
            <a:endParaRPr sz="1800">
              <a:solidFill>
                <a:srgbClr val="FFFFFF"/>
              </a:solidFill>
              <a:latin typeface="Oswald"/>
              <a:ea typeface="Oswald"/>
              <a:cs typeface="Oswald"/>
              <a:sym typeface="Oswald"/>
            </a:endParaRPr>
          </a:p>
        </p:txBody>
      </p:sp>
      <p:sp>
        <p:nvSpPr>
          <p:cNvPr id="487" name="Google Shape;487;p65"/>
          <p:cNvSpPr/>
          <p:nvPr/>
        </p:nvSpPr>
        <p:spPr>
          <a:xfrm>
            <a:off x="920175" y="3264475"/>
            <a:ext cx="2005500" cy="7137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Random Effects</a:t>
            </a:r>
            <a:endParaRPr sz="1800">
              <a:solidFill>
                <a:srgbClr val="FFFFFF"/>
              </a:solidFill>
              <a:latin typeface="Oswald"/>
              <a:ea typeface="Oswald"/>
              <a:cs typeface="Oswald"/>
              <a:sym typeface="Oswald"/>
            </a:endParaRPr>
          </a:p>
        </p:txBody>
      </p:sp>
      <p:sp>
        <p:nvSpPr>
          <p:cNvPr id="488" name="Google Shape;488;p65"/>
          <p:cNvSpPr/>
          <p:nvPr/>
        </p:nvSpPr>
        <p:spPr>
          <a:xfrm>
            <a:off x="4392250" y="1183350"/>
            <a:ext cx="3776100" cy="1700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Age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Moral Valence</a:t>
            </a:r>
            <a:endParaRPr>
              <a:solidFill>
                <a:srgbClr val="FFFFFF"/>
              </a:solidFill>
              <a:latin typeface="Oswald"/>
              <a:ea typeface="Oswald"/>
              <a:cs typeface="Oswald"/>
              <a:sym typeface="Oswald"/>
            </a:endParaRPr>
          </a:p>
        </p:txBody>
      </p:sp>
      <p:sp>
        <p:nvSpPr>
          <p:cNvPr id="489" name="Google Shape;489;p65"/>
          <p:cNvSpPr/>
          <p:nvPr/>
        </p:nvSpPr>
        <p:spPr>
          <a:xfrm>
            <a:off x="4392250" y="3066325"/>
            <a:ext cx="3776100" cy="1110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Intercept: Participant</a:t>
            </a:r>
            <a:endParaRPr sz="1800">
              <a:solidFill>
                <a:srgbClr val="FFFFFF"/>
              </a:solidFill>
              <a:latin typeface="Oswald"/>
              <a:ea typeface="Oswald"/>
              <a:cs typeface="Oswald"/>
              <a:sym typeface="Oswald"/>
            </a:endParaRPr>
          </a:p>
          <a:p>
            <a:pPr marL="0" lvl="0" indent="0" algn="ctr" rtl="0">
              <a:spcBef>
                <a:spcPts val="0"/>
              </a:spcBef>
              <a:spcAft>
                <a:spcPts val="0"/>
              </a:spcAft>
              <a:buNone/>
            </a:pPr>
            <a:r>
              <a:rPr lang="en" sz="1800">
                <a:solidFill>
                  <a:srgbClr val="FFFFFF"/>
                </a:solidFill>
                <a:latin typeface="Oswald"/>
                <a:ea typeface="Oswald"/>
                <a:cs typeface="Oswald"/>
                <a:sym typeface="Oswald"/>
              </a:rPr>
              <a:t>Slope: Moral Valence</a:t>
            </a:r>
            <a:endParaRPr sz="1800">
              <a:solidFill>
                <a:srgbClr val="FFFFFF"/>
              </a:solidFill>
              <a:latin typeface="Oswald"/>
              <a:ea typeface="Oswald"/>
              <a:cs typeface="Oswald"/>
              <a:sym typeface="Oswald"/>
            </a:endParaRPr>
          </a:p>
        </p:txBody>
      </p:sp>
      <p:cxnSp>
        <p:nvCxnSpPr>
          <p:cNvPr id="490" name="Google Shape;490;p65"/>
          <p:cNvCxnSpPr>
            <a:stCxn id="486" idx="3"/>
            <a:endCxn id="488" idx="1"/>
          </p:cNvCxnSpPr>
          <p:nvPr/>
        </p:nvCxnSpPr>
        <p:spPr>
          <a:xfrm>
            <a:off x="2925675" y="2033700"/>
            <a:ext cx="1466700" cy="0"/>
          </a:xfrm>
          <a:prstGeom prst="straightConnector1">
            <a:avLst/>
          </a:prstGeom>
          <a:noFill/>
          <a:ln w="9525" cap="flat" cmpd="sng">
            <a:solidFill>
              <a:schemeClr val="dk2"/>
            </a:solidFill>
            <a:prstDash val="solid"/>
            <a:round/>
            <a:headEnd type="none" w="med" len="med"/>
            <a:tailEnd type="triangle" w="med" len="med"/>
          </a:ln>
        </p:spPr>
      </p:cxnSp>
      <p:cxnSp>
        <p:nvCxnSpPr>
          <p:cNvPr id="491" name="Google Shape;491;p65"/>
          <p:cNvCxnSpPr>
            <a:stCxn id="487" idx="3"/>
            <a:endCxn id="489" idx="1"/>
          </p:cNvCxnSpPr>
          <p:nvPr/>
        </p:nvCxnSpPr>
        <p:spPr>
          <a:xfrm>
            <a:off x="2925675" y="3621325"/>
            <a:ext cx="1466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66"/>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97" name="Google Shape;497;p66"/>
          <p:cNvSpPr txBox="1"/>
          <p:nvPr/>
        </p:nvSpPr>
        <p:spPr>
          <a:xfrm>
            <a:off x="1705100" y="-56375"/>
            <a:ext cx="8361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Immoral-rated phrases are faster by 17.3%.</a:t>
            </a:r>
            <a:endParaRPr sz="1300">
              <a:solidFill>
                <a:srgbClr val="38761D"/>
              </a:solidFill>
              <a:latin typeface="Oswald"/>
              <a:ea typeface="Oswald"/>
              <a:cs typeface="Oswald"/>
              <a:sym typeface="Oswa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7"/>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503" name="Google Shape;503;p67"/>
          <p:cNvSpPr txBox="1"/>
          <p:nvPr/>
        </p:nvSpPr>
        <p:spPr>
          <a:xfrm>
            <a:off x="1686450" y="-56375"/>
            <a:ext cx="977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Moral-rated phrases are faster by 12.9%.</a:t>
            </a:r>
            <a:endParaRPr sz="1300">
              <a:solidFill>
                <a:srgbClr val="38761D"/>
              </a:solidFill>
              <a:latin typeface="Oswald"/>
              <a:ea typeface="Oswald"/>
              <a:cs typeface="Oswald"/>
              <a:sym typeface="Oswa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68"/>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Oswald"/>
                <a:ea typeface="Oswald"/>
                <a:cs typeface="Oswald"/>
                <a:sym typeface="Oswald"/>
              </a:rPr>
              <a:t>There might be a relationship, but is it predictive?: </a:t>
            </a:r>
            <a:endParaRPr>
              <a:solidFill>
                <a:schemeClr val="lt1"/>
              </a:solidFill>
              <a:latin typeface="Oswald"/>
              <a:ea typeface="Oswald"/>
              <a:cs typeface="Oswald"/>
              <a:sym typeface="Oswald"/>
            </a:endParaRPr>
          </a:p>
          <a:p>
            <a:pPr marL="0" lvl="0" indent="0" algn="ctr" rtl="0">
              <a:spcBef>
                <a:spcPts val="0"/>
              </a:spcBef>
              <a:spcAft>
                <a:spcPts val="0"/>
              </a:spcAft>
              <a:buNone/>
            </a:pPr>
            <a:r>
              <a:rPr lang="en">
                <a:solidFill>
                  <a:schemeClr val="lt1"/>
                </a:solidFill>
                <a:latin typeface="Oswald"/>
                <a:ea typeface="Oswald"/>
                <a:cs typeface="Oswald"/>
                <a:sym typeface="Oswald"/>
              </a:rPr>
              <a:t>Supervised ML Prediction of Response Time</a:t>
            </a:r>
            <a:endParaRPr>
              <a:solidFill>
                <a:srgbClr val="000000"/>
              </a:solidFill>
              <a:latin typeface="Oswald"/>
              <a:ea typeface="Oswald"/>
              <a:cs typeface="Oswald"/>
              <a:sym typeface="Oswald"/>
            </a:endParaRPr>
          </a:p>
        </p:txBody>
      </p:sp>
    </p:spTree>
    <p:extLst>
      <p:ext uri="{BB962C8B-B14F-4D97-AF65-F5344CB8AC3E}">
        <p14:creationId xmlns:p14="http://schemas.microsoft.com/office/powerpoint/2010/main" val="6655397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311700" y="395750"/>
            <a:ext cx="8520600" cy="663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40909"/>
              <a:buNone/>
            </a:pPr>
            <a:r>
              <a:rPr lang="en" sz="2420">
                <a:latin typeface="Oswald"/>
                <a:ea typeface="Oswald"/>
                <a:cs typeface="Oswald"/>
                <a:sym typeface="Oswald"/>
              </a:rPr>
              <a:t>Performance is Poor (particularly for images) and Moral Rating Does Little to Nothing in Predicting Response Time</a:t>
            </a:r>
            <a:endParaRPr sz="2420">
              <a:latin typeface="Oswald"/>
              <a:ea typeface="Oswald"/>
              <a:cs typeface="Oswald"/>
              <a:sym typeface="Oswald"/>
            </a:endParaRPr>
          </a:p>
        </p:txBody>
      </p:sp>
      <p:pic>
        <p:nvPicPr>
          <p:cNvPr id="519" name="Google Shape;519;p70"/>
          <p:cNvPicPr preferRelativeResize="0"/>
          <p:nvPr/>
        </p:nvPicPr>
        <p:blipFill>
          <a:blip r:embed="rId3">
            <a:alphaModFix/>
          </a:blip>
          <a:stretch>
            <a:fillRect/>
          </a:stretch>
        </p:blipFill>
        <p:spPr>
          <a:xfrm>
            <a:off x="-6" y="2715350"/>
            <a:ext cx="3258431" cy="2428150"/>
          </a:xfrm>
          <a:prstGeom prst="rect">
            <a:avLst/>
          </a:prstGeom>
          <a:noFill/>
          <a:ln>
            <a:noFill/>
          </a:ln>
        </p:spPr>
      </p:pic>
      <p:pic>
        <p:nvPicPr>
          <p:cNvPr id="520" name="Google Shape;520;p70"/>
          <p:cNvPicPr preferRelativeResize="0"/>
          <p:nvPr/>
        </p:nvPicPr>
        <p:blipFill>
          <a:blip r:embed="rId4">
            <a:alphaModFix/>
          </a:blip>
          <a:stretch>
            <a:fillRect/>
          </a:stretch>
        </p:blipFill>
        <p:spPr>
          <a:xfrm>
            <a:off x="0" y="1339700"/>
            <a:ext cx="3678826" cy="1292400"/>
          </a:xfrm>
          <a:prstGeom prst="rect">
            <a:avLst/>
          </a:prstGeom>
          <a:noFill/>
          <a:ln>
            <a:noFill/>
          </a:ln>
        </p:spPr>
      </p:pic>
      <p:sp>
        <p:nvSpPr>
          <p:cNvPr id="521" name="Google Shape;521;p70"/>
          <p:cNvSpPr/>
          <p:nvPr/>
        </p:nvSpPr>
        <p:spPr>
          <a:xfrm>
            <a:off x="32700" y="4630625"/>
            <a:ext cx="279000" cy="906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2" name="Google Shape;522;p70"/>
          <p:cNvSpPr/>
          <p:nvPr/>
        </p:nvSpPr>
        <p:spPr>
          <a:xfrm>
            <a:off x="5940650" y="4207288"/>
            <a:ext cx="279000" cy="906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3" name="Google Shape;523;p70"/>
          <p:cNvPicPr preferRelativeResize="0"/>
          <p:nvPr/>
        </p:nvPicPr>
        <p:blipFill>
          <a:blip r:embed="rId5">
            <a:alphaModFix/>
          </a:blip>
          <a:stretch>
            <a:fillRect/>
          </a:stretch>
        </p:blipFill>
        <p:spPr>
          <a:xfrm>
            <a:off x="5885575" y="2707530"/>
            <a:ext cx="3258425" cy="2443794"/>
          </a:xfrm>
          <a:prstGeom prst="rect">
            <a:avLst/>
          </a:prstGeom>
          <a:noFill/>
          <a:ln>
            <a:noFill/>
          </a:ln>
        </p:spPr>
      </p:pic>
      <p:pic>
        <p:nvPicPr>
          <p:cNvPr id="524" name="Google Shape;524;p70"/>
          <p:cNvPicPr preferRelativeResize="0"/>
          <p:nvPr/>
        </p:nvPicPr>
        <p:blipFill>
          <a:blip r:embed="rId6">
            <a:alphaModFix/>
          </a:blip>
          <a:stretch>
            <a:fillRect/>
          </a:stretch>
        </p:blipFill>
        <p:spPr>
          <a:xfrm>
            <a:off x="5424751" y="1256963"/>
            <a:ext cx="3719249" cy="1457875"/>
          </a:xfrm>
          <a:prstGeom prst="rect">
            <a:avLst/>
          </a:prstGeom>
          <a:noFill/>
          <a:ln>
            <a:noFill/>
          </a:ln>
        </p:spPr>
      </p:pic>
      <p:sp>
        <p:nvSpPr>
          <p:cNvPr id="525" name="Google Shape;525;p70"/>
          <p:cNvSpPr/>
          <p:nvPr/>
        </p:nvSpPr>
        <p:spPr>
          <a:xfrm>
            <a:off x="948725" y="2202200"/>
            <a:ext cx="279000" cy="906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6" name="Google Shape;526;p70"/>
          <p:cNvSpPr/>
          <p:nvPr/>
        </p:nvSpPr>
        <p:spPr>
          <a:xfrm>
            <a:off x="6407725" y="1940600"/>
            <a:ext cx="279000" cy="906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530"/>
        <p:cNvGrpSpPr/>
        <p:nvPr/>
      </p:nvGrpSpPr>
      <p:grpSpPr>
        <a:xfrm>
          <a:off x="0" y="0"/>
          <a:ext cx="0" cy="0"/>
          <a:chOff x="0" y="0"/>
          <a:chExt cx="0" cy="0"/>
        </a:xfrm>
      </p:grpSpPr>
      <p:sp>
        <p:nvSpPr>
          <p:cNvPr id="531" name="Google Shape;531;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Oswald"/>
                <a:ea typeface="Oswald"/>
                <a:cs typeface="Oswald"/>
                <a:sym typeface="Oswald"/>
              </a:rPr>
              <a:t>Are these the ‘right’ stimuli?: </a:t>
            </a:r>
            <a:endParaRPr>
              <a:solidFill>
                <a:schemeClr val="lt1"/>
              </a:solidFill>
              <a:latin typeface="Oswald"/>
              <a:ea typeface="Oswald"/>
              <a:cs typeface="Oswald"/>
              <a:sym typeface="Oswald"/>
            </a:endParaRPr>
          </a:p>
          <a:p>
            <a:pPr marL="0" lvl="0" indent="0" algn="ctr" rtl="0">
              <a:spcBef>
                <a:spcPts val="0"/>
              </a:spcBef>
              <a:spcAft>
                <a:spcPts val="0"/>
              </a:spcAft>
              <a:buNone/>
            </a:pPr>
            <a:r>
              <a:rPr lang="en">
                <a:solidFill>
                  <a:schemeClr val="lt1"/>
                </a:solidFill>
                <a:latin typeface="Oswald"/>
                <a:ea typeface="Oswald"/>
                <a:cs typeface="Oswald"/>
                <a:sym typeface="Oswald"/>
              </a:rPr>
              <a:t>Unsupervised ML Validation</a:t>
            </a:r>
            <a:endParaRPr>
              <a:solidFill>
                <a:srgbClr val="000000"/>
              </a:solidFill>
              <a:latin typeface="Oswald"/>
              <a:ea typeface="Oswald"/>
              <a:cs typeface="Oswald"/>
              <a:sym typeface="Oswa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20">
                <a:latin typeface="Oswald"/>
                <a:ea typeface="Oswald"/>
                <a:cs typeface="Oswald"/>
                <a:sym typeface="Oswald"/>
              </a:rPr>
              <a:t>Morally </a:t>
            </a:r>
            <a:r>
              <a:rPr lang="en" sz="2320">
                <a:solidFill>
                  <a:schemeClr val="accent1"/>
                </a:solidFill>
                <a:highlight>
                  <a:schemeClr val="lt1"/>
                </a:highlight>
                <a:latin typeface="Oswald"/>
                <a:ea typeface="Oswald"/>
                <a:cs typeface="Oswald"/>
                <a:sym typeface="Oswald"/>
              </a:rPr>
              <a:t>Good</a:t>
            </a:r>
            <a:r>
              <a:rPr lang="en" sz="2320">
                <a:latin typeface="Oswald"/>
                <a:ea typeface="Oswald"/>
                <a:cs typeface="Oswald"/>
                <a:sym typeface="Oswald"/>
              </a:rPr>
              <a:t> = the most pleasant and medium complex</a:t>
            </a:r>
            <a:endParaRPr sz="2320">
              <a:latin typeface="Oswald"/>
              <a:ea typeface="Oswald"/>
              <a:cs typeface="Oswald"/>
              <a:sym typeface="Oswald"/>
            </a:endParaRPr>
          </a:p>
        </p:txBody>
      </p:sp>
      <p:pic>
        <p:nvPicPr>
          <p:cNvPr id="537" name="Google Shape;537;p72"/>
          <p:cNvPicPr preferRelativeResize="0"/>
          <p:nvPr/>
        </p:nvPicPr>
        <p:blipFill>
          <a:blip r:embed="rId3">
            <a:alphaModFix/>
          </a:blip>
          <a:stretch>
            <a:fillRect/>
          </a:stretch>
        </p:blipFill>
        <p:spPr>
          <a:xfrm>
            <a:off x="120375" y="1182325"/>
            <a:ext cx="2903900" cy="2210900"/>
          </a:xfrm>
          <a:prstGeom prst="rect">
            <a:avLst/>
          </a:prstGeom>
          <a:noFill/>
          <a:ln>
            <a:noFill/>
          </a:ln>
        </p:spPr>
      </p:pic>
      <p:pic>
        <p:nvPicPr>
          <p:cNvPr id="538" name="Google Shape;538;p72"/>
          <p:cNvPicPr preferRelativeResize="0"/>
          <p:nvPr/>
        </p:nvPicPr>
        <p:blipFill>
          <a:blip r:embed="rId4">
            <a:alphaModFix/>
          </a:blip>
          <a:stretch>
            <a:fillRect/>
          </a:stretch>
        </p:blipFill>
        <p:spPr>
          <a:xfrm>
            <a:off x="3120050" y="1168325"/>
            <a:ext cx="2903900" cy="2207184"/>
          </a:xfrm>
          <a:prstGeom prst="rect">
            <a:avLst/>
          </a:prstGeom>
          <a:noFill/>
          <a:ln>
            <a:noFill/>
          </a:ln>
        </p:spPr>
      </p:pic>
      <p:pic>
        <p:nvPicPr>
          <p:cNvPr id="539" name="Google Shape;539;p72"/>
          <p:cNvPicPr preferRelativeResize="0"/>
          <p:nvPr/>
        </p:nvPicPr>
        <p:blipFill>
          <a:blip r:embed="rId5">
            <a:alphaModFix/>
          </a:blip>
          <a:stretch>
            <a:fillRect/>
          </a:stretch>
        </p:blipFill>
        <p:spPr>
          <a:xfrm>
            <a:off x="6119725" y="1198175"/>
            <a:ext cx="2886330" cy="2179200"/>
          </a:xfrm>
          <a:prstGeom prst="rect">
            <a:avLst/>
          </a:prstGeom>
          <a:noFill/>
          <a:ln>
            <a:noFill/>
          </a:ln>
        </p:spPr>
      </p:pic>
      <p:sp>
        <p:nvSpPr>
          <p:cNvPr id="540" name="Google Shape;540;p72"/>
          <p:cNvSpPr txBox="1">
            <a:spLocks noGrp="1"/>
          </p:cNvSpPr>
          <p:nvPr>
            <p:ph type="title"/>
          </p:nvPr>
        </p:nvSpPr>
        <p:spPr>
          <a:xfrm>
            <a:off x="311700" y="3938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20">
                <a:latin typeface="Oswald"/>
                <a:ea typeface="Oswald"/>
                <a:cs typeface="Oswald"/>
                <a:sym typeface="Oswald"/>
              </a:rPr>
              <a:t>Morally </a:t>
            </a:r>
            <a:r>
              <a:rPr lang="en" sz="2320">
                <a:solidFill>
                  <a:srgbClr val="FF9900"/>
                </a:solidFill>
                <a:latin typeface="Oswald"/>
                <a:ea typeface="Oswald"/>
                <a:cs typeface="Oswald"/>
                <a:sym typeface="Oswald"/>
              </a:rPr>
              <a:t>Bad</a:t>
            </a:r>
            <a:r>
              <a:rPr lang="en" sz="2320">
                <a:latin typeface="Oswald"/>
                <a:ea typeface="Oswald"/>
                <a:cs typeface="Oswald"/>
                <a:sym typeface="Oswald"/>
              </a:rPr>
              <a:t> = the least pleasant and least complex</a:t>
            </a:r>
            <a:endParaRPr sz="2320">
              <a:latin typeface="Oswald"/>
              <a:ea typeface="Oswald"/>
              <a:cs typeface="Oswald"/>
              <a:sym typeface="Oswa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73"/>
          <p:cNvPicPr preferRelativeResize="0"/>
          <p:nvPr/>
        </p:nvPicPr>
        <p:blipFill rotWithShape="1">
          <a:blip r:embed="rId3">
            <a:alphaModFix amt="52000"/>
          </a:blip>
          <a:srcRect t="8298" b="8298"/>
          <a:stretch/>
        </p:blipFill>
        <p:spPr>
          <a:xfrm>
            <a:off x="0" y="0"/>
            <a:ext cx="9143999" cy="5143499"/>
          </a:xfrm>
          <a:prstGeom prst="rect">
            <a:avLst/>
          </a:prstGeom>
          <a:noFill/>
          <a:ln>
            <a:noFill/>
          </a:ln>
          <a:effectLst>
            <a:outerShdw blurRad="57150" dist="19050" dir="5400000" algn="bl" rotWithShape="0">
              <a:srgbClr val="000000">
                <a:alpha val="50000"/>
              </a:srgbClr>
            </a:outerShdw>
          </a:effectLst>
        </p:spPr>
      </p:pic>
      <p:sp>
        <p:nvSpPr>
          <p:cNvPr id="546" name="Google Shape;546;p73"/>
          <p:cNvSpPr/>
          <p:nvPr/>
        </p:nvSpPr>
        <p:spPr>
          <a:xfrm>
            <a:off x="571500" y="255175"/>
            <a:ext cx="7934700" cy="4577700"/>
          </a:xfrm>
          <a:prstGeom prst="rect">
            <a:avLst/>
          </a:prstGeom>
          <a:solidFill>
            <a:srgbClr val="B6D7A8"/>
          </a:solidFill>
          <a:ln w="9525" cap="flat" cmpd="sng">
            <a:solidFill>
              <a:srgbClr val="B6D7A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7" name="Google Shape;547;p73"/>
          <p:cNvSpPr txBox="1">
            <a:spLocks noGrp="1"/>
          </p:cNvSpPr>
          <p:nvPr>
            <p:ph type="ctrTitle"/>
          </p:nvPr>
        </p:nvSpPr>
        <p:spPr>
          <a:xfrm>
            <a:off x="604650" y="255175"/>
            <a:ext cx="7934700" cy="91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FFFF"/>
                </a:solidFill>
              </a:rPr>
              <a:t>Next Steps: MAAT Study 1</a:t>
            </a:r>
            <a:endParaRPr>
              <a:solidFill>
                <a:srgbClr val="FFFFFF"/>
              </a:solidFill>
            </a:endParaRPr>
          </a:p>
        </p:txBody>
      </p:sp>
      <p:sp>
        <p:nvSpPr>
          <p:cNvPr id="548" name="Google Shape;548;p73"/>
          <p:cNvSpPr txBox="1">
            <a:spLocks noGrp="1"/>
          </p:cNvSpPr>
          <p:nvPr>
            <p:ph type="subTitle" idx="1"/>
          </p:nvPr>
        </p:nvSpPr>
        <p:spPr>
          <a:xfrm>
            <a:off x="690500" y="1338725"/>
            <a:ext cx="7694100" cy="3033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dk1"/>
                </a:solidFill>
                <a:latin typeface="Oswald Light"/>
                <a:ea typeface="Oswald Light"/>
                <a:cs typeface="Oswald Light"/>
                <a:sym typeface="Oswald Light"/>
              </a:rPr>
              <a:t>Optimize </a:t>
            </a:r>
            <a:r>
              <a:rPr lang="en">
                <a:solidFill>
                  <a:schemeClr val="lt1"/>
                </a:solidFill>
                <a:latin typeface="Oswald Light"/>
                <a:ea typeface="Oswald Light"/>
                <a:cs typeface="Oswald Light"/>
                <a:sym typeface="Oswald Light"/>
              </a:rPr>
              <a:t>machine learning</a:t>
            </a:r>
            <a:r>
              <a:rPr lang="en">
                <a:solidFill>
                  <a:schemeClr val="dk1"/>
                </a:solidFill>
                <a:latin typeface="Oswald Light"/>
                <a:ea typeface="Oswald Light"/>
                <a:cs typeface="Oswald Light"/>
                <a:sym typeface="Oswald Light"/>
              </a:rPr>
              <a:t> approaches</a:t>
            </a:r>
            <a:endParaRPr>
              <a:solidFill>
                <a:schemeClr val="dk1"/>
              </a:solidFill>
              <a:latin typeface="Oswald Light"/>
              <a:ea typeface="Oswald Light"/>
              <a:cs typeface="Oswald Light"/>
              <a:sym typeface="Oswald Light"/>
            </a:endParaRPr>
          </a:p>
          <a:p>
            <a:pPr marL="914400" lvl="0" indent="-342900" algn="l" rtl="0">
              <a:spcBef>
                <a:spcPts val="0"/>
              </a:spcBef>
              <a:spcAft>
                <a:spcPts val="0"/>
              </a:spcAft>
              <a:buClr>
                <a:schemeClr val="dk1"/>
              </a:buClr>
              <a:buSzPts val="1800"/>
              <a:buFont typeface="Oswald Light"/>
              <a:buChar char="●"/>
            </a:pPr>
            <a:r>
              <a:rPr lang="en" sz="1800">
                <a:solidFill>
                  <a:schemeClr val="dk1"/>
                </a:solidFill>
                <a:latin typeface="Oswald Light"/>
                <a:ea typeface="Oswald Light"/>
                <a:cs typeface="Oswald Light"/>
                <a:sym typeface="Oswald Light"/>
              </a:rPr>
              <a:t>Supervised: Predict specific stimuli, moral category of stimuli</a:t>
            </a:r>
            <a:endParaRPr sz="1800">
              <a:solidFill>
                <a:schemeClr val="dk1"/>
              </a:solidFill>
              <a:latin typeface="Oswald Light"/>
              <a:ea typeface="Oswald Light"/>
              <a:cs typeface="Oswald Light"/>
              <a:sym typeface="Oswald Light"/>
            </a:endParaRPr>
          </a:p>
          <a:p>
            <a:pPr marL="914400" lvl="0" indent="-342900" algn="l" rtl="0">
              <a:spcBef>
                <a:spcPts val="0"/>
              </a:spcBef>
              <a:spcAft>
                <a:spcPts val="0"/>
              </a:spcAft>
              <a:buClr>
                <a:schemeClr val="dk1"/>
              </a:buClr>
              <a:buSzPts val="1800"/>
              <a:buFont typeface="Oswald Light"/>
              <a:buChar char="●"/>
            </a:pPr>
            <a:r>
              <a:rPr lang="en" sz="1800">
                <a:solidFill>
                  <a:schemeClr val="dk1"/>
                </a:solidFill>
                <a:latin typeface="Oswald Light"/>
                <a:ea typeface="Oswald Light"/>
                <a:cs typeface="Oswald Light"/>
                <a:sym typeface="Oswald Light"/>
              </a:rPr>
              <a:t>Unsupervised: More models to improve clustering</a:t>
            </a:r>
            <a:endParaRPr sz="1800">
              <a:solidFill>
                <a:schemeClr val="dk1"/>
              </a:solidFill>
              <a:latin typeface="Oswald Light"/>
              <a:ea typeface="Oswald Light"/>
              <a:cs typeface="Oswald Light"/>
              <a:sym typeface="Oswald Light"/>
            </a:endParaRPr>
          </a:p>
          <a:p>
            <a:pPr marL="0" lvl="0" indent="0" algn="l" rtl="0">
              <a:spcBef>
                <a:spcPts val="0"/>
              </a:spcBef>
              <a:spcAft>
                <a:spcPts val="0"/>
              </a:spcAft>
              <a:buNone/>
            </a:pPr>
            <a:endParaRPr>
              <a:solidFill>
                <a:schemeClr val="dk1"/>
              </a:solidFill>
              <a:latin typeface="Oswald Light"/>
              <a:ea typeface="Oswald Light"/>
              <a:cs typeface="Oswald Light"/>
              <a:sym typeface="Oswald Light"/>
            </a:endParaRPr>
          </a:p>
          <a:p>
            <a:pPr marL="0" lvl="0" indent="0" algn="l" rtl="0">
              <a:spcBef>
                <a:spcPts val="0"/>
              </a:spcBef>
              <a:spcAft>
                <a:spcPts val="0"/>
              </a:spcAft>
              <a:buNone/>
            </a:pPr>
            <a:r>
              <a:rPr lang="en">
                <a:solidFill>
                  <a:schemeClr val="dk1"/>
                </a:solidFill>
                <a:latin typeface="Oswald Light"/>
                <a:ea typeface="Oswald Light"/>
                <a:cs typeface="Oswald Light"/>
                <a:sym typeface="Oswald Light"/>
              </a:rPr>
              <a:t>Develop a </a:t>
            </a:r>
            <a:r>
              <a:rPr lang="en">
                <a:solidFill>
                  <a:schemeClr val="lt1"/>
                </a:solidFill>
                <a:latin typeface="Oswald Light"/>
                <a:ea typeface="Oswald Light"/>
                <a:cs typeface="Oswald Light"/>
                <a:sym typeface="Oswald Light"/>
              </a:rPr>
              <a:t>simulation-based power analysis</a:t>
            </a:r>
            <a:endParaRPr>
              <a:solidFill>
                <a:schemeClr val="lt1"/>
              </a:solidFill>
              <a:latin typeface="Oswald Light"/>
              <a:ea typeface="Oswald Light"/>
              <a:cs typeface="Oswald Light"/>
              <a:sym typeface="Oswald Light"/>
            </a:endParaRPr>
          </a:p>
          <a:p>
            <a:pPr marL="0" lvl="0" indent="0" algn="l" rtl="0">
              <a:spcBef>
                <a:spcPts val="0"/>
              </a:spcBef>
              <a:spcAft>
                <a:spcPts val="0"/>
              </a:spcAft>
              <a:buNone/>
            </a:pPr>
            <a:endParaRPr>
              <a:solidFill>
                <a:schemeClr val="lt1"/>
              </a:solidFill>
              <a:latin typeface="Oswald Light"/>
              <a:ea typeface="Oswald Light"/>
              <a:cs typeface="Oswald Light"/>
              <a:sym typeface="Oswald Light"/>
            </a:endParaRPr>
          </a:p>
          <a:p>
            <a:pPr marL="0" lvl="0" indent="0" algn="l" rtl="0">
              <a:spcBef>
                <a:spcPts val="0"/>
              </a:spcBef>
              <a:spcAft>
                <a:spcPts val="0"/>
              </a:spcAft>
              <a:buNone/>
            </a:pPr>
            <a:r>
              <a:rPr lang="en">
                <a:solidFill>
                  <a:schemeClr val="dk1"/>
                </a:solidFill>
                <a:latin typeface="Oswald Light"/>
                <a:ea typeface="Oswald Light"/>
                <a:cs typeface="Oswald Light"/>
                <a:sym typeface="Oswald Light"/>
              </a:rPr>
              <a:t>Examine asymmetries/differences in </a:t>
            </a:r>
            <a:r>
              <a:rPr lang="en">
                <a:solidFill>
                  <a:schemeClr val="lt1"/>
                </a:solidFill>
                <a:latin typeface="Oswald Light"/>
                <a:ea typeface="Oswald Light"/>
                <a:cs typeface="Oswald Light"/>
                <a:sym typeface="Oswald Light"/>
              </a:rPr>
              <a:t>inferential and predictive relationships </a:t>
            </a:r>
            <a:endParaRPr>
              <a:solidFill>
                <a:schemeClr val="lt1"/>
              </a:solidFill>
              <a:latin typeface="Oswald Light"/>
              <a:ea typeface="Oswald Light"/>
              <a:cs typeface="Oswald Light"/>
              <a:sym typeface="Oswald Light"/>
            </a:endParaRPr>
          </a:p>
          <a:p>
            <a:pPr marL="914400" lvl="0" indent="-342900" algn="l" rtl="0">
              <a:spcBef>
                <a:spcPts val="0"/>
              </a:spcBef>
              <a:spcAft>
                <a:spcPts val="0"/>
              </a:spcAft>
              <a:buClr>
                <a:schemeClr val="dk1"/>
              </a:buClr>
              <a:buSzPts val="1800"/>
              <a:buFont typeface="Oswald Light"/>
              <a:buChar char="●"/>
            </a:pPr>
            <a:r>
              <a:rPr lang="en" sz="1800">
                <a:solidFill>
                  <a:schemeClr val="dk1"/>
                </a:solidFill>
                <a:latin typeface="Oswald Light"/>
                <a:ea typeface="Oswald Light"/>
                <a:cs typeface="Oswald Light"/>
                <a:sym typeface="Oswald Light"/>
              </a:rPr>
              <a:t>Compare participant-assigned moral valence to our assigned moral valence</a:t>
            </a:r>
            <a:endParaRPr sz="1800">
              <a:solidFill>
                <a:schemeClr val="dk1"/>
              </a:solidFill>
              <a:latin typeface="Oswald Light"/>
              <a:ea typeface="Oswald Light"/>
              <a:cs typeface="Oswald Light"/>
              <a:sym typeface="Oswal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Moral Valence Examples </a:t>
            </a:r>
            <a:endParaRPr>
              <a:latin typeface="Oswald"/>
              <a:ea typeface="Oswald"/>
              <a:cs typeface="Oswald"/>
              <a:sym typeface="Oswald"/>
            </a:endParaRPr>
          </a:p>
        </p:txBody>
      </p:sp>
      <p:sp>
        <p:nvSpPr>
          <p:cNvPr id="162" name="Google Shape;162;p28"/>
          <p:cNvSpPr txBox="1">
            <a:spLocks noGrp="1"/>
          </p:cNvSpPr>
          <p:nvPr>
            <p:ph type="body" idx="1"/>
          </p:nvPr>
        </p:nvSpPr>
        <p:spPr>
          <a:xfrm>
            <a:off x="311675" y="572700"/>
            <a:ext cx="2502900" cy="4570800"/>
          </a:xfrm>
          <a:prstGeom prst="rect">
            <a:avLst/>
          </a:prstGeom>
          <a:solidFill>
            <a:srgbClr val="6AA84F"/>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2200">
                <a:solidFill>
                  <a:schemeClr val="dk1"/>
                </a:solidFill>
                <a:latin typeface="Oswald"/>
                <a:ea typeface="Oswald"/>
                <a:cs typeface="Oswald"/>
                <a:sym typeface="Oswald"/>
              </a:rPr>
              <a:t>Morally Good</a:t>
            </a:r>
            <a:endParaRPr sz="2200">
              <a:solidFill>
                <a:schemeClr val="dk1"/>
              </a:solidFill>
              <a:latin typeface="Oswald"/>
              <a:ea typeface="Oswald"/>
              <a:cs typeface="Oswald"/>
              <a:sym typeface="Oswald"/>
            </a:endParaRPr>
          </a:p>
          <a:p>
            <a:pPr marL="0" lvl="0" indent="0" algn="ctr" rtl="0">
              <a:spcBef>
                <a:spcPts val="1200"/>
              </a:spcBef>
              <a:spcAft>
                <a:spcPts val="0"/>
              </a:spcAft>
              <a:buNone/>
            </a:pPr>
            <a:r>
              <a:rPr lang="en" sz="1900" i="1">
                <a:solidFill>
                  <a:schemeClr val="dk1"/>
                </a:solidFill>
                <a:latin typeface="Oswald Light"/>
                <a:ea typeface="Oswald Light"/>
                <a:cs typeface="Oswald Light"/>
                <a:sym typeface="Oswald Light"/>
              </a:rPr>
              <a:t>Example: Saving a life</a:t>
            </a:r>
            <a:endParaRPr sz="1900" i="1">
              <a:solidFill>
                <a:schemeClr val="dk1"/>
              </a:solidFill>
              <a:latin typeface="Oswald Light"/>
              <a:ea typeface="Oswald Light"/>
              <a:cs typeface="Oswald Light"/>
              <a:sym typeface="Oswald Light"/>
            </a:endParaRPr>
          </a:p>
          <a:p>
            <a:pPr marL="0" lvl="0" indent="0" algn="ctr" rtl="0">
              <a:spcBef>
                <a:spcPts val="1200"/>
              </a:spcBef>
              <a:spcAft>
                <a:spcPts val="1200"/>
              </a:spcAft>
              <a:buNone/>
            </a:pPr>
            <a:endParaRPr sz="1900" i="1">
              <a:latin typeface="Oswald Light"/>
              <a:ea typeface="Oswald Light"/>
              <a:cs typeface="Oswald Light"/>
              <a:sym typeface="Oswald Light"/>
            </a:endParaRPr>
          </a:p>
        </p:txBody>
      </p:sp>
      <p:sp>
        <p:nvSpPr>
          <p:cNvPr id="163" name="Google Shape;163;p28"/>
          <p:cNvSpPr txBox="1">
            <a:spLocks noGrp="1"/>
          </p:cNvSpPr>
          <p:nvPr>
            <p:ph type="body" idx="2"/>
          </p:nvPr>
        </p:nvSpPr>
        <p:spPr>
          <a:xfrm>
            <a:off x="6329425" y="572700"/>
            <a:ext cx="2502900" cy="4570800"/>
          </a:xfrm>
          <a:prstGeom prst="rect">
            <a:avLst/>
          </a:prstGeom>
          <a:solidFill>
            <a:srgbClr val="CC0000"/>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2200">
                <a:solidFill>
                  <a:schemeClr val="dk1"/>
                </a:solidFill>
                <a:latin typeface="Oswald"/>
                <a:ea typeface="Oswald"/>
                <a:cs typeface="Oswald"/>
                <a:sym typeface="Oswald"/>
              </a:rPr>
              <a:t>Morally Bad</a:t>
            </a:r>
            <a:endParaRPr sz="2200">
              <a:solidFill>
                <a:schemeClr val="dk1"/>
              </a:solidFill>
              <a:latin typeface="Oswald"/>
              <a:ea typeface="Oswald"/>
              <a:cs typeface="Oswald"/>
              <a:sym typeface="Oswald"/>
            </a:endParaRPr>
          </a:p>
          <a:p>
            <a:pPr marL="0" lvl="0" indent="0" algn="ctr" rtl="0">
              <a:spcBef>
                <a:spcPts val="1200"/>
              </a:spcBef>
              <a:spcAft>
                <a:spcPts val="0"/>
              </a:spcAft>
              <a:buNone/>
            </a:pPr>
            <a:r>
              <a:rPr lang="en" sz="1900" i="1">
                <a:solidFill>
                  <a:schemeClr val="dk1"/>
                </a:solidFill>
                <a:latin typeface="Oswald Light"/>
                <a:ea typeface="Oswald Light"/>
                <a:cs typeface="Oswald Light"/>
                <a:sym typeface="Oswald Light"/>
              </a:rPr>
              <a:t>Example: Robbing a store</a:t>
            </a:r>
            <a:endParaRPr sz="1900" i="1">
              <a:solidFill>
                <a:schemeClr val="dk1"/>
              </a:solidFill>
              <a:latin typeface="Oswald Light"/>
              <a:ea typeface="Oswald Light"/>
              <a:cs typeface="Oswald Light"/>
              <a:sym typeface="Oswald Light"/>
            </a:endParaRPr>
          </a:p>
          <a:p>
            <a:pPr marL="0" lvl="0" indent="0" algn="ctr" rtl="0">
              <a:spcBef>
                <a:spcPts val="1200"/>
              </a:spcBef>
              <a:spcAft>
                <a:spcPts val="1200"/>
              </a:spcAft>
              <a:buClr>
                <a:schemeClr val="dk1"/>
              </a:buClr>
              <a:buSzPts val="1100"/>
              <a:buFont typeface="Arial"/>
              <a:buNone/>
            </a:pPr>
            <a:endParaRPr sz="1900" i="1">
              <a:latin typeface="Oswald Light"/>
              <a:ea typeface="Oswald Light"/>
              <a:cs typeface="Oswald Light"/>
              <a:sym typeface="Oswald Light"/>
            </a:endParaRPr>
          </a:p>
        </p:txBody>
      </p:sp>
      <p:sp>
        <p:nvSpPr>
          <p:cNvPr id="164" name="Google Shape;164;p28"/>
          <p:cNvSpPr txBox="1"/>
          <p:nvPr/>
        </p:nvSpPr>
        <p:spPr>
          <a:xfrm>
            <a:off x="3320550" y="572700"/>
            <a:ext cx="2502900" cy="45708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chemeClr val="dk1"/>
                </a:solidFill>
                <a:latin typeface="Oswald"/>
                <a:ea typeface="Oswald"/>
                <a:cs typeface="Oswald"/>
                <a:sym typeface="Oswald"/>
              </a:rPr>
              <a:t>Morally Neutral</a:t>
            </a:r>
            <a:endParaRPr sz="2200">
              <a:solidFill>
                <a:schemeClr val="dk1"/>
              </a:solidFill>
              <a:latin typeface="Oswald"/>
              <a:ea typeface="Oswald"/>
              <a:cs typeface="Oswald"/>
              <a:sym typeface="Oswald"/>
            </a:endParaRPr>
          </a:p>
          <a:p>
            <a:pPr marL="0" lvl="0" indent="0" algn="ctr" rtl="0">
              <a:lnSpc>
                <a:spcPct val="115000"/>
              </a:lnSpc>
              <a:spcBef>
                <a:spcPts val="1200"/>
              </a:spcBef>
              <a:spcAft>
                <a:spcPts val="0"/>
              </a:spcAft>
              <a:buNone/>
            </a:pPr>
            <a:r>
              <a:rPr lang="en" sz="1900" i="1">
                <a:solidFill>
                  <a:schemeClr val="dk1"/>
                </a:solidFill>
                <a:latin typeface="Oswald Light"/>
                <a:ea typeface="Oswald Light"/>
                <a:cs typeface="Oswald Light"/>
                <a:sym typeface="Oswald Light"/>
              </a:rPr>
              <a:t>Example: Eating a pizza, Stubbing a toe</a:t>
            </a:r>
            <a:endParaRPr sz="1900" i="1">
              <a:solidFill>
                <a:schemeClr val="dk1"/>
              </a:solidFill>
              <a:latin typeface="Oswald Light"/>
              <a:ea typeface="Oswald Light"/>
              <a:cs typeface="Oswald Light"/>
              <a:sym typeface="Oswald Light"/>
            </a:endParaRPr>
          </a:p>
          <a:p>
            <a:pPr marL="0" lvl="0" indent="0" algn="ctr" rtl="0">
              <a:lnSpc>
                <a:spcPct val="115000"/>
              </a:lnSpc>
              <a:spcBef>
                <a:spcPts val="1200"/>
              </a:spcBef>
              <a:spcAft>
                <a:spcPts val="1200"/>
              </a:spcAft>
              <a:buNone/>
            </a:pPr>
            <a:endParaRPr sz="2200">
              <a:solidFill>
                <a:schemeClr val="dk2"/>
              </a:solidFill>
              <a:latin typeface="Oswald"/>
              <a:ea typeface="Oswald"/>
              <a:cs typeface="Oswald"/>
              <a:sym typeface="Oswald"/>
            </a:endParaRPr>
          </a:p>
        </p:txBody>
      </p:sp>
      <p:pic>
        <p:nvPicPr>
          <p:cNvPr id="165" name="Google Shape;165;p28"/>
          <p:cNvPicPr preferRelativeResize="0"/>
          <p:nvPr/>
        </p:nvPicPr>
        <p:blipFill>
          <a:blip r:embed="rId3">
            <a:alphaModFix/>
          </a:blip>
          <a:stretch>
            <a:fillRect/>
          </a:stretch>
        </p:blipFill>
        <p:spPr>
          <a:xfrm>
            <a:off x="3680650" y="613275"/>
            <a:ext cx="1871475" cy="1391610"/>
          </a:xfrm>
          <a:prstGeom prst="rect">
            <a:avLst/>
          </a:prstGeom>
          <a:noFill/>
          <a:ln>
            <a:noFill/>
          </a:ln>
        </p:spPr>
      </p:pic>
      <p:pic>
        <p:nvPicPr>
          <p:cNvPr id="166" name="Google Shape;166;p28"/>
          <p:cNvPicPr preferRelativeResize="0"/>
          <p:nvPr/>
        </p:nvPicPr>
        <p:blipFill>
          <a:blip r:embed="rId4">
            <a:alphaModFix/>
          </a:blip>
          <a:stretch>
            <a:fillRect/>
          </a:stretch>
        </p:blipFill>
        <p:spPr>
          <a:xfrm>
            <a:off x="6777988" y="3121725"/>
            <a:ext cx="1605775" cy="1736200"/>
          </a:xfrm>
          <a:prstGeom prst="rect">
            <a:avLst/>
          </a:prstGeom>
          <a:noFill/>
          <a:ln>
            <a:noFill/>
          </a:ln>
        </p:spPr>
      </p:pic>
      <p:pic>
        <p:nvPicPr>
          <p:cNvPr id="167" name="Google Shape;167;p28"/>
          <p:cNvPicPr preferRelativeResize="0"/>
          <p:nvPr/>
        </p:nvPicPr>
        <p:blipFill>
          <a:blip r:embed="rId5">
            <a:alphaModFix/>
          </a:blip>
          <a:stretch>
            <a:fillRect/>
          </a:stretch>
        </p:blipFill>
        <p:spPr>
          <a:xfrm>
            <a:off x="577275" y="3307475"/>
            <a:ext cx="1971675" cy="1466850"/>
          </a:xfrm>
          <a:prstGeom prst="rect">
            <a:avLst/>
          </a:prstGeom>
          <a:noFill/>
          <a:ln>
            <a:noFill/>
          </a:ln>
        </p:spPr>
      </p:pic>
      <p:pic>
        <p:nvPicPr>
          <p:cNvPr id="168" name="Google Shape;168;p28"/>
          <p:cNvPicPr preferRelativeResize="0"/>
          <p:nvPr/>
        </p:nvPicPr>
        <p:blipFill>
          <a:blip r:embed="rId6">
            <a:alphaModFix/>
          </a:blip>
          <a:stretch>
            <a:fillRect/>
          </a:stretch>
        </p:blipFill>
        <p:spPr>
          <a:xfrm>
            <a:off x="3636264" y="3256400"/>
            <a:ext cx="1871477" cy="146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3"/>
        <p:cNvGrpSpPr/>
        <p:nvPr/>
      </p:nvGrpSpPr>
      <p:grpSpPr>
        <a:xfrm>
          <a:off x="0" y="0"/>
          <a:ext cx="0" cy="0"/>
          <a:chOff x="0" y="0"/>
          <a:chExt cx="0" cy="0"/>
        </a:xfrm>
      </p:grpSpPr>
      <p:sp>
        <p:nvSpPr>
          <p:cNvPr id="2" name="TextBox 1">
            <a:extLst>
              <a:ext uri="{FF2B5EF4-FFF2-40B4-BE49-F238E27FC236}">
                <a16:creationId xmlns:a16="http://schemas.microsoft.com/office/drawing/2014/main" id="{F2B01D6A-9B7B-3CF3-422F-99B28D8EBE17}"/>
              </a:ext>
            </a:extLst>
          </p:cNvPr>
          <p:cNvSpPr txBox="1"/>
          <p:nvPr/>
        </p:nvSpPr>
        <p:spPr>
          <a:xfrm>
            <a:off x="562708" y="2343150"/>
            <a:ext cx="538089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latin typeface="Oswald"/>
              </a:rPr>
              <a:t>Moral</a:t>
            </a:r>
            <a:endParaRPr lang="en-US" sz="4400">
              <a:solidFill>
                <a:schemeClr val="bg1"/>
              </a:solidFill>
            </a:endParaRPr>
          </a:p>
          <a:p>
            <a:r>
              <a:rPr lang="en-US" sz="4400">
                <a:latin typeface="Oswald"/>
              </a:rPr>
              <a:t>Approach Behavior (Implicit/Explicit)</a:t>
            </a:r>
            <a:endParaRPr lang="en-US" sz="4400"/>
          </a:p>
        </p:txBody>
      </p:sp>
    </p:spTree>
    <p:extLst>
      <p:ext uri="{BB962C8B-B14F-4D97-AF65-F5344CB8AC3E}">
        <p14:creationId xmlns:p14="http://schemas.microsoft.com/office/powerpoint/2010/main" val="2612058355"/>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alpha val="14000"/>
          </a:schemeClr>
        </a:solidFill>
        <a:effectLst/>
      </p:bgPr>
    </p:bg>
    <p:spTree>
      <p:nvGrpSpPr>
        <p:cNvPr id="1" name=""/>
        <p:cNvGrpSpPr/>
        <p:nvPr/>
      </p:nvGrpSpPr>
      <p:grpSpPr>
        <a:xfrm>
          <a:off x="0" y="0"/>
          <a:ext cx="0" cy="0"/>
          <a:chOff x="0" y="0"/>
          <a:chExt cx="0" cy="0"/>
        </a:xfrm>
      </p:grpSpPr>
      <p:pic>
        <p:nvPicPr>
          <p:cNvPr id="14" name="Picture 13" descr="A graph with red green and blue dots&#10;&#10;Description automatically generated">
            <a:extLst>
              <a:ext uri="{FF2B5EF4-FFF2-40B4-BE49-F238E27FC236}">
                <a16:creationId xmlns:a16="http://schemas.microsoft.com/office/drawing/2014/main" id="{F02137D0-EE34-7745-CBD7-FA4EF72F2628}"/>
              </a:ext>
            </a:extLst>
          </p:cNvPr>
          <p:cNvPicPr>
            <a:picLocks noChangeAspect="1"/>
          </p:cNvPicPr>
          <p:nvPr/>
        </p:nvPicPr>
        <p:blipFill>
          <a:blip r:embed="rId4"/>
          <a:stretch>
            <a:fillRect/>
          </a:stretch>
        </p:blipFill>
        <p:spPr>
          <a:xfrm>
            <a:off x="2473913" y="0"/>
            <a:ext cx="4196173" cy="5143500"/>
          </a:xfrm>
          <a:prstGeom prst="rect">
            <a:avLst/>
          </a:prstGeom>
        </p:spPr>
      </p:pic>
      <p:sp>
        <p:nvSpPr>
          <p:cNvPr id="15" name="TextBox 14">
            <a:extLst>
              <a:ext uri="{FF2B5EF4-FFF2-40B4-BE49-F238E27FC236}">
                <a16:creationId xmlns:a16="http://schemas.microsoft.com/office/drawing/2014/main" id="{296A8D95-6AA0-8E75-5213-9A0459D7E6C1}"/>
              </a:ext>
            </a:extLst>
          </p:cNvPr>
          <p:cNvSpPr txBox="1"/>
          <p:nvPr/>
        </p:nvSpPr>
        <p:spPr>
          <a:xfrm>
            <a:off x="0" y="0"/>
            <a:ext cx="3312312" cy="1077218"/>
          </a:xfrm>
          <a:prstGeom prst="rect">
            <a:avLst/>
          </a:prstGeom>
          <a:noFill/>
        </p:spPr>
        <p:txBody>
          <a:bodyPr wrap="square" rtlCol="0">
            <a:spAutoFit/>
          </a:bodyPr>
          <a:lstStyle/>
          <a:p>
            <a:r>
              <a:rPr lang="en-US" sz="3200">
                <a:latin typeface="Oswald"/>
              </a:rPr>
              <a:t>Approaching </a:t>
            </a:r>
          </a:p>
          <a:p>
            <a:r>
              <a:rPr lang="en-US" sz="3200">
                <a:latin typeface="Oswald"/>
              </a:rPr>
              <a:t>Phrases</a:t>
            </a:r>
            <a:endParaRPr lang="en-US" sz="3200"/>
          </a:p>
        </p:txBody>
      </p:sp>
      <p:sp>
        <p:nvSpPr>
          <p:cNvPr id="2" name="Rectangle 1">
            <a:extLst>
              <a:ext uri="{FF2B5EF4-FFF2-40B4-BE49-F238E27FC236}">
                <a16:creationId xmlns:a16="http://schemas.microsoft.com/office/drawing/2014/main" id="{0183CC72-A52A-9D34-7CDC-44DDC7A6E667}"/>
              </a:ext>
            </a:extLst>
          </p:cNvPr>
          <p:cNvSpPr/>
          <p:nvPr/>
        </p:nvSpPr>
        <p:spPr>
          <a:xfrm>
            <a:off x="2743200" y="0"/>
            <a:ext cx="1551482" cy="502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88081"/>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with red green and blue dots&#10;&#10;Description automatically generated">
            <a:extLst>
              <a:ext uri="{FF2B5EF4-FFF2-40B4-BE49-F238E27FC236}">
                <a16:creationId xmlns:a16="http://schemas.microsoft.com/office/drawing/2014/main" id="{F02137D0-EE34-7745-CBD7-FA4EF72F2628}"/>
              </a:ext>
            </a:extLst>
          </p:cNvPr>
          <p:cNvPicPr>
            <a:picLocks noChangeAspect="1"/>
          </p:cNvPicPr>
          <p:nvPr/>
        </p:nvPicPr>
        <p:blipFill>
          <a:blip r:embed="rId4"/>
          <a:stretch>
            <a:fillRect/>
          </a:stretch>
        </p:blipFill>
        <p:spPr>
          <a:xfrm>
            <a:off x="2473913" y="0"/>
            <a:ext cx="4196173" cy="5143500"/>
          </a:xfrm>
          <a:prstGeom prst="rect">
            <a:avLst/>
          </a:prstGeom>
        </p:spPr>
      </p:pic>
      <p:sp>
        <p:nvSpPr>
          <p:cNvPr id="15" name="TextBox 14">
            <a:extLst>
              <a:ext uri="{FF2B5EF4-FFF2-40B4-BE49-F238E27FC236}">
                <a16:creationId xmlns:a16="http://schemas.microsoft.com/office/drawing/2014/main" id="{296A8D95-6AA0-8E75-5213-9A0459D7E6C1}"/>
              </a:ext>
            </a:extLst>
          </p:cNvPr>
          <p:cNvSpPr txBox="1"/>
          <p:nvPr/>
        </p:nvSpPr>
        <p:spPr>
          <a:xfrm>
            <a:off x="0" y="0"/>
            <a:ext cx="3312312" cy="1077218"/>
          </a:xfrm>
          <a:prstGeom prst="rect">
            <a:avLst/>
          </a:prstGeom>
          <a:noFill/>
        </p:spPr>
        <p:txBody>
          <a:bodyPr wrap="square" rtlCol="0">
            <a:spAutoFit/>
          </a:bodyPr>
          <a:lstStyle/>
          <a:p>
            <a:r>
              <a:rPr lang="en-US" sz="3200">
                <a:latin typeface="Oswald"/>
              </a:rPr>
              <a:t>Approaching </a:t>
            </a:r>
          </a:p>
          <a:p>
            <a:r>
              <a:rPr lang="en-US" sz="3200">
                <a:latin typeface="Oswald"/>
              </a:rPr>
              <a:t>Phrases</a:t>
            </a:r>
            <a:endParaRPr lang="en-US" sz="3200"/>
          </a:p>
        </p:txBody>
      </p:sp>
      <p:sp>
        <p:nvSpPr>
          <p:cNvPr id="2" name="Rectangle 1">
            <a:extLst>
              <a:ext uri="{FF2B5EF4-FFF2-40B4-BE49-F238E27FC236}">
                <a16:creationId xmlns:a16="http://schemas.microsoft.com/office/drawing/2014/main" id="{0183CC72-A52A-9D34-7CDC-44DDC7A6E667}"/>
              </a:ext>
            </a:extLst>
          </p:cNvPr>
          <p:cNvSpPr/>
          <p:nvPr/>
        </p:nvSpPr>
        <p:spPr>
          <a:xfrm>
            <a:off x="2743200" y="1"/>
            <a:ext cx="696686" cy="2571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A2DB8F-5699-0CFC-F81D-F34876A66ED7}"/>
              </a:ext>
            </a:extLst>
          </p:cNvPr>
          <p:cNvSpPr/>
          <p:nvPr/>
        </p:nvSpPr>
        <p:spPr>
          <a:xfrm>
            <a:off x="4358300" y="2177144"/>
            <a:ext cx="696686" cy="2571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35881"/>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333803703"/>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t>11.61% faster</a:t>
                      </a:r>
                    </a:p>
                  </a:txBody>
                  <a:tcPr marL="68580" marR="68580" marT="34290" marB="34290"/>
                </a:tc>
                <a:tc>
                  <a:txBody>
                    <a:bodyPr/>
                    <a:lstStyle/>
                    <a:p>
                      <a:r>
                        <a:rPr lang="en-US" sz="1100">
                          <a:solidFill>
                            <a:schemeClr val="bg1">
                              <a:lumMod val="95000"/>
                            </a:schemeClr>
                          </a:solidFill>
                          <a:effectLst/>
                        </a:rPr>
                        <a:t>8.57%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t>7.89% faster</a:t>
                      </a:r>
                    </a:p>
                  </a:txBody>
                  <a:tcPr marL="68580" marR="68580" marT="34290" marB="34290"/>
                </a:tc>
                <a:tc>
                  <a:txBody>
                    <a:bodyPr/>
                    <a:lstStyle/>
                    <a:p>
                      <a:r>
                        <a:rPr lang="en-US" sz="1100">
                          <a:solidFill>
                            <a:schemeClr val="bg1">
                              <a:lumMod val="95000"/>
                            </a:schemeClr>
                          </a:solidFill>
                        </a:rPr>
                        <a:t>8.1%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1.26% faster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3591825608"/>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4" name="TextBox 3">
            <a:extLst>
              <a:ext uri="{FF2B5EF4-FFF2-40B4-BE49-F238E27FC236}">
                <a16:creationId xmlns:a16="http://schemas.microsoft.com/office/drawing/2014/main" id="{8DDF7ACE-F325-C18A-A056-5D644C8E5B2E}"/>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Phrases</a:t>
            </a:r>
            <a:endParaRPr lang="en-US" sz="3200"/>
          </a:p>
        </p:txBody>
      </p:sp>
    </p:spTree>
    <p:extLst>
      <p:ext uri="{BB962C8B-B14F-4D97-AF65-F5344CB8AC3E}">
        <p14:creationId xmlns:p14="http://schemas.microsoft.com/office/powerpoint/2010/main" val="192579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855406592"/>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11.61% faster</a:t>
                      </a:r>
                    </a:p>
                  </a:txBody>
                  <a:tcPr marL="68580" marR="68580" marT="34290" marB="34290"/>
                </a:tc>
                <a:tc>
                  <a:txBody>
                    <a:bodyPr/>
                    <a:lstStyle/>
                    <a:p>
                      <a:r>
                        <a:rPr lang="en-US" sz="1100">
                          <a:solidFill>
                            <a:schemeClr val="bg1">
                              <a:lumMod val="95000"/>
                            </a:schemeClr>
                          </a:solidFill>
                          <a:effectLst/>
                        </a:rPr>
                        <a:t>8.57%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t>7.89% faster</a:t>
                      </a:r>
                    </a:p>
                  </a:txBody>
                  <a:tcPr marL="68580" marR="68580" marT="34290" marB="34290"/>
                </a:tc>
                <a:tc>
                  <a:txBody>
                    <a:bodyPr/>
                    <a:lstStyle/>
                    <a:p>
                      <a:r>
                        <a:rPr lang="en-US" sz="1100">
                          <a:solidFill>
                            <a:schemeClr val="bg1">
                              <a:lumMod val="95000"/>
                            </a:schemeClr>
                          </a:solidFill>
                        </a:rPr>
                        <a:t>8.1%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1.26% faster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3918713268"/>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837FF5B1-8255-6C7D-12A1-6BE89A2685AE}"/>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Phrases</a:t>
            </a:r>
            <a:endParaRPr lang="en-US" sz="3200"/>
          </a:p>
        </p:txBody>
      </p:sp>
    </p:spTree>
    <p:extLst>
      <p:ext uri="{BB962C8B-B14F-4D97-AF65-F5344CB8AC3E}">
        <p14:creationId xmlns:p14="http://schemas.microsoft.com/office/powerpoint/2010/main" val="42567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11.61% faster</a:t>
                      </a:r>
                    </a:p>
                  </a:txBody>
                  <a:tcPr marL="68580" marR="68580" marT="34290" marB="34290"/>
                </a:tc>
                <a:tc>
                  <a:txBody>
                    <a:bodyPr/>
                    <a:lstStyle/>
                    <a:p>
                      <a:r>
                        <a:rPr lang="en-US" sz="1100">
                          <a:solidFill>
                            <a:schemeClr val="bg1">
                              <a:lumMod val="95000"/>
                            </a:schemeClr>
                          </a:solidFill>
                          <a:effectLst/>
                        </a:rPr>
                        <a:t>8.57%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rgbClr val="FF0000"/>
                          </a:solidFill>
                        </a:rPr>
                        <a:t>7.89% faster</a:t>
                      </a:r>
                    </a:p>
                  </a:txBody>
                  <a:tcPr marL="68580" marR="68580" marT="34290" marB="34290"/>
                </a:tc>
                <a:tc>
                  <a:txBody>
                    <a:bodyPr/>
                    <a:lstStyle/>
                    <a:p>
                      <a:r>
                        <a:rPr lang="en-US" sz="1100">
                          <a:solidFill>
                            <a:schemeClr val="bg1">
                              <a:lumMod val="95000"/>
                            </a:schemeClr>
                          </a:solidFill>
                        </a:rPr>
                        <a:t>8.1%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1.26% faster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834825428"/>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6" name="TextBox 5">
            <a:extLst>
              <a:ext uri="{FF2B5EF4-FFF2-40B4-BE49-F238E27FC236}">
                <a16:creationId xmlns:a16="http://schemas.microsoft.com/office/drawing/2014/main" id="{06EDA3C1-7F8C-134A-21D8-F42CA928DA16}"/>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Phrases</a:t>
            </a:r>
            <a:endParaRPr lang="en-US" sz="3200"/>
          </a:p>
        </p:txBody>
      </p:sp>
    </p:spTree>
    <p:extLst>
      <p:ext uri="{BB962C8B-B14F-4D97-AF65-F5344CB8AC3E}">
        <p14:creationId xmlns:p14="http://schemas.microsoft.com/office/powerpoint/2010/main" val="253876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776721606"/>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11.61% faster</a:t>
                      </a:r>
                    </a:p>
                  </a:txBody>
                  <a:tcPr marL="68580" marR="68580" marT="34290" marB="34290"/>
                </a:tc>
                <a:tc>
                  <a:txBody>
                    <a:bodyPr/>
                    <a:lstStyle/>
                    <a:p>
                      <a:r>
                        <a:rPr lang="en-US" sz="1100">
                          <a:solidFill>
                            <a:schemeClr val="bg1">
                              <a:lumMod val="95000"/>
                            </a:schemeClr>
                          </a:solidFill>
                          <a:effectLst/>
                        </a:rPr>
                        <a:t>8.57%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rgbClr val="FF0000"/>
                          </a:solidFill>
                        </a:rPr>
                        <a:t>7.89% faster</a:t>
                      </a:r>
                    </a:p>
                  </a:txBody>
                  <a:tcPr marL="68580" marR="68580" marT="34290" marB="34290"/>
                </a:tc>
                <a:tc>
                  <a:txBody>
                    <a:bodyPr/>
                    <a:lstStyle/>
                    <a:p>
                      <a:r>
                        <a:rPr lang="en-US" sz="1100">
                          <a:solidFill>
                            <a:schemeClr val="bg1">
                              <a:lumMod val="95000"/>
                            </a:schemeClr>
                          </a:solidFill>
                        </a:rPr>
                        <a:t>8.1%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1.26% faster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669615498"/>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A8D10041-F258-6FAB-8E9F-D65F8C82CFCA}"/>
              </a:ext>
            </a:extLst>
          </p:cNvPr>
          <p:cNvSpPr txBox="1"/>
          <p:nvPr/>
        </p:nvSpPr>
        <p:spPr>
          <a:xfrm>
            <a:off x="530191" y="3816110"/>
            <a:ext cx="8083617" cy="1015663"/>
          </a:xfrm>
          <a:prstGeom prst="rect">
            <a:avLst/>
          </a:prstGeom>
          <a:noFill/>
        </p:spPr>
        <p:txBody>
          <a:bodyPr wrap="square" rtlCol="0">
            <a:spAutoFit/>
          </a:bodyPr>
          <a:lstStyle/>
          <a:p>
            <a:r>
              <a:rPr lang="en-US" sz="2000">
                <a:solidFill>
                  <a:srgbClr val="FF0000"/>
                </a:solidFill>
              </a:rPr>
              <a:t>Approaching Moral phrases is 4.04% faster than approaching Immoral phrases.</a:t>
            </a:r>
          </a:p>
          <a:p>
            <a:r>
              <a:rPr lang="en-US" sz="2000">
                <a:solidFill>
                  <a:srgbClr val="FF0000"/>
                </a:solidFill>
              </a:rPr>
              <a:t>95% CI: (2.24%, 5.67%)</a:t>
            </a:r>
          </a:p>
        </p:txBody>
      </p:sp>
      <p:sp>
        <p:nvSpPr>
          <p:cNvPr id="6" name="TextBox 5">
            <a:extLst>
              <a:ext uri="{FF2B5EF4-FFF2-40B4-BE49-F238E27FC236}">
                <a16:creationId xmlns:a16="http://schemas.microsoft.com/office/drawing/2014/main" id="{8B5E9A22-6376-71A5-A46A-5B57958C3BB7}"/>
              </a:ext>
            </a:extLst>
          </p:cNvPr>
          <p:cNvSpPr txBox="1"/>
          <p:nvPr/>
        </p:nvSpPr>
        <p:spPr>
          <a:xfrm>
            <a:off x="530191" y="316360"/>
            <a:ext cx="9064592" cy="461665"/>
          </a:xfrm>
          <a:prstGeom prst="rect">
            <a:avLst/>
          </a:prstGeom>
          <a:noFill/>
        </p:spPr>
        <p:txBody>
          <a:bodyPr wrap="square" rtlCol="0">
            <a:spAutoFit/>
          </a:bodyPr>
          <a:lstStyle/>
          <a:p>
            <a:r>
              <a:rPr lang="en-US" sz="2400">
                <a:latin typeface="Oswald"/>
              </a:rPr>
              <a:t>Is approaching Moral phrases faster than approaching Immoral phrases?</a:t>
            </a:r>
            <a:endParaRPr lang="en-US" sz="2400"/>
          </a:p>
        </p:txBody>
      </p:sp>
    </p:spTree>
    <p:extLst>
      <p:ext uri="{BB962C8B-B14F-4D97-AF65-F5344CB8AC3E}">
        <p14:creationId xmlns:p14="http://schemas.microsoft.com/office/powerpoint/2010/main" val="342546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604650" y="255175"/>
            <a:ext cx="7934700" cy="2952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t="8298" b="8298"/>
          <a:stretch/>
        </p:blipFill>
        <p:spPr>
          <a:xfrm>
            <a:off x="0" y="0"/>
            <a:ext cx="9143999" cy="5143499"/>
          </a:xfrm>
          <a:prstGeom prst="rect">
            <a:avLst/>
          </a:prstGeom>
          <a:noFill/>
          <a:ln>
            <a:noFill/>
          </a:ln>
        </p:spPr>
      </p:pic>
      <p:sp>
        <p:nvSpPr>
          <p:cNvPr id="65" name="Google Shape;65;p14"/>
          <p:cNvSpPr txBox="1"/>
          <p:nvPr/>
        </p:nvSpPr>
        <p:spPr>
          <a:xfrm>
            <a:off x="3644738" y="1390522"/>
            <a:ext cx="4570105"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t>🧍</a:t>
            </a:r>
            <a:endParaRPr sz="13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with different colored dots and numbers&#10;&#10;Description automatically generated">
            <a:extLst>
              <a:ext uri="{FF2B5EF4-FFF2-40B4-BE49-F238E27FC236}">
                <a16:creationId xmlns:a16="http://schemas.microsoft.com/office/drawing/2014/main" id="{04DEB6A2-2923-C715-349F-47DB2FBE2B81}"/>
              </a:ext>
            </a:extLst>
          </p:cNvPr>
          <p:cNvPicPr>
            <a:picLocks noChangeAspect="1"/>
          </p:cNvPicPr>
          <p:nvPr/>
        </p:nvPicPr>
        <p:blipFill>
          <a:blip r:embed="rId4"/>
          <a:stretch>
            <a:fillRect/>
          </a:stretch>
        </p:blipFill>
        <p:spPr>
          <a:xfrm>
            <a:off x="2473913" y="0"/>
            <a:ext cx="4196173" cy="5143500"/>
          </a:xfrm>
          <a:prstGeom prst="rect">
            <a:avLst/>
          </a:prstGeom>
        </p:spPr>
      </p:pic>
      <p:sp>
        <p:nvSpPr>
          <p:cNvPr id="11" name="TextBox 10">
            <a:extLst>
              <a:ext uri="{FF2B5EF4-FFF2-40B4-BE49-F238E27FC236}">
                <a16:creationId xmlns:a16="http://schemas.microsoft.com/office/drawing/2014/main" id="{E4694450-6054-01C2-706B-977A2FA3A8BD}"/>
              </a:ext>
            </a:extLst>
          </p:cNvPr>
          <p:cNvSpPr txBox="1"/>
          <p:nvPr/>
        </p:nvSpPr>
        <p:spPr>
          <a:xfrm>
            <a:off x="0" y="0"/>
            <a:ext cx="3312312" cy="1077218"/>
          </a:xfrm>
          <a:prstGeom prst="rect">
            <a:avLst/>
          </a:prstGeom>
          <a:noFill/>
        </p:spPr>
        <p:txBody>
          <a:bodyPr wrap="square" rtlCol="0">
            <a:spAutoFit/>
          </a:bodyPr>
          <a:lstStyle/>
          <a:p>
            <a:r>
              <a:rPr lang="en-US" sz="3200">
                <a:latin typeface="Oswald"/>
              </a:rPr>
              <a:t>Approaching </a:t>
            </a:r>
          </a:p>
          <a:p>
            <a:r>
              <a:rPr lang="en-US" sz="3200">
                <a:latin typeface="Oswald"/>
              </a:rPr>
              <a:t>Images</a:t>
            </a:r>
            <a:endParaRPr lang="en-US" sz="3200"/>
          </a:p>
        </p:txBody>
      </p:sp>
      <p:sp>
        <p:nvSpPr>
          <p:cNvPr id="2" name="Rectangle 1">
            <a:extLst>
              <a:ext uri="{FF2B5EF4-FFF2-40B4-BE49-F238E27FC236}">
                <a16:creationId xmlns:a16="http://schemas.microsoft.com/office/drawing/2014/main" id="{56B2858F-50E2-B1D2-F8A0-956C70BA4D29}"/>
              </a:ext>
            </a:extLst>
          </p:cNvPr>
          <p:cNvSpPr/>
          <p:nvPr/>
        </p:nvSpPr>
        <p:spPr>
          <a:xfrm>
            <a:off x="2743200" y="0"/>
            <a:ext cx="1551482" cy="502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029588"/>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870708042"/>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t>10.99% faster</a:t>
                      </a:r>
                    </a:p>
                  </a:txBody>
                  <a:tcPr marL="68580" marR="68580" marT="34290" marB="34290"/>
                </a:tc>
                <a:tc>
                  <a:txBody>
                    <a:bodyPr/>
                    <a:lstStyle/>
                    <a:p>
                      <a:r>
                        <a:rPr lang="en-US" sz="1100">
                          <a:solidFill>
                            <a:schemeClr val="bg1">
                              <a:lumMod val="95000"/>
                            </a:schemeClr>
                          </a:solidFill>
                          <a:effectLst/>
                        </a:rPr>
                        <a:t>10.81%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t>14.79% faster</a:t>
                      </a:r>
                    </a:p>
                  </a:txBody>
                  <a:tcPr marL="68580" marR="68580" marT="34290" marB="34290"/>
                </a:tc>
                <a:tc>
                  <a:txBody>
                    <a:bodyPr/>
                    <a:lstStyle/>
                    <a:p>
                      <a:r>
                        <a:rPr lang="en-US" sz="1100">
                          <a:solidFill>
                            <a:schemeClr val="bg1">
                              <a:lumMod val="95000"/>
                            </a:schemeClr>
                          </a:solidFill>
                        </a:rPr>
                        <a:t>13.54%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0.03% slower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4124328672"/>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BF78CA28-7420-C75F-C1BD-3E16387BFD87}"/>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Images</a:t>
            </a:r>
            <a:endParaRPr lang="en-US" sz="3200"/>
          </a:p>
        </p:txBody>
      </p:sp>
    </p:spTree>
    <p:extLst>
      <p:ext uri="{BB962C8B-B14F-4D97-AF65-F5344CB8AC3E}">
        <p14:creationId xmlns:p14="http://schemas.microsoft.com/office/powerpoint/2010/main" val="297866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387831320"/>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10.99% faster</a:t>
                      </a:r>
                    </a:p>
                  </a:txBody>
                  <a:tcPr marL="68580" marR="68580" marT="34290" marB="34290"/>
                </a:tc>
                <a:tc>
                  <a:txBody>
                    <a:bodyPr/>
                    <a:lstStyle/>
                    <a:p>
                      <a:r>
                        <a:rPr lang="en-US" sz="1100">
                          <a:solidFill>
                            <a:schemeClr val="bg1">
                              <a:lumMod val="95000"/>
                            </a:schemeClr>
                          </a:solidFill>
                          <a:effectLst/>
                        </a:rPr>
                        <a:t>10.81%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t>14.79% faster</a:t>
                      </a:r>
                    </a:p>
                  </a:txBody>
                  <a:tcPr marL="68580" marR="68580" marT="34290" marB="34290"/>
                </a:tc>
                <a:tc>
                  <a:txBody>
                    <a:bodyPr/>
                    <a:lstStyle/>
                    <a:p>
                      <a:r>
                        <a:rPr lang="en-US" sz="1100">
                          <a:solidFill>
                            <a:schemeClr val="bg1">
                              <a:lumMod val="95000"/>
                            </a:schemeClr>
                          </a:solidFill>
                        </a:rPr>
                        <a:t>13.54%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0.03% slower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2839252085"/>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6" name="TextBox 5">
            <a:extLst>
              <a:ext uri="{FF2B5EF4-FFF2-40B4-BE49-F238E27FC236}">
                <a16:creationId xmlns:a16="http://schemas.microsoft.com/office/drawing/2014/main" id="{E6B0590A-144E-77AE-E062-FE5FFC45C64E}"/>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Images</a:t>
            </a:r>
            <a:endParaRPr lang="en-US" sz="3200"/>
          </a:p>
        </p:txBody>
      </p:sp>
    </p:spTree>
    <p:extLst>
      <p:ext uri="{BB962C8B-B14F-4D97-AF65-F5344CB8AC3E}">
        <p14:creationId xmlns:p14="http://schemas.microsoft.com/office/powerpoint/2010/main" val="349792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677414277"/>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10.99% faster</a:t>
                      </a:r>
                    </a:p>
                  </a:txBody>
                  <a:tcPr marL="68580" marR="68580" marT="34290" marB="34290"/>
                </a:tc>
                <a:tc>
                  <a:txBody>
                    <a:bodyPr/>
                    <a:lstStyle/>
                    <a:p>
                      <a:r>
                        <a:rPr lang="en-US" sz="1100">
                          <a:solidFill>
                            <a:schemeClr val="bg1">
                              <a:lumMod val="95000"/>
                            </a:schemeClr>
                          </a:solidFill>
                          <a:effectLst/>
                        </a:rPr>
                        <a:t>10.81%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rgbClr val="FF0000"/>
                          </a:solidFill>
                        </a:rPr>
                        <a:t>14.79% faster</a:t>
                      </a:r>
                    </a:p>
                  </a:txBody>
                  <a:tcPr marL="68580" marR="68580" marT="34290" marB="34290"/>
                </a:tc>
                <a:tc>
                  <a:txBody>
                    <a:bodyPr/>
                    <a:lstStyle/>
                    <a:p>
                      <a:r>
                        <a:rPr lang="en-US" sz="1100">
                          <a:solidFill>
                            <a:schemeClr val="bg1">
                              <a:lumMod val="95000"/>
                            </a:schemeClr>
                          </a:solidFill>
                        </a:rPr>
                        <a:t>13.54%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0.03% slower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821985450"/>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ED762405-1CDE-15AF-91C8-09E3E8E8D5FE}"/>
              </a:ext>
            </a:extLst>
          </p:cNvPr>
          <p:cNvSpPr txBox="1"/>
          <p:nvPr/>
        </p:nvSpPr>
        <p:spPr>
          <a:xfrm>
            <a:off x="2751032" y="239485"/>
            <a:ext cx="3312312" cy="584775"/>
          </a:xfrm>
          <a:prstGeom prst="rect">
            <a:avLst/>
          </a:prstGeom>
          <a:noFill/>
        </p:spPr>
        <p:txBody>
          <a:bodyPr wrap="square" rtlCol="0">
            <a:spAutoFit/>
          </a:bodyPr>
          <a:lstStyle/>
          <a:p>
            <a:r>
              <a:rPr lang="en-US" sz="3200">
                <a:latin typeface="Oswald"/>
              </a:rPr>
              <a:t>Approaching Images</a:t>
            </a:r>
            <a:endParaRPr lang="en-US" sz="3200"/>
          </a:p>
        </p:txBody>
      </p:sp>
    </p:spTree>
    <p:extLst>
      <p:ext uri="{BB962C8B-B14F-4D97-AF65-F5344CB8AC3E}">
        <p14:creationId xmlns:p14="http://schemas.microsoft.com/office/powerpoint/2010/main" val="160599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tc>
                <a:tc>
                  <a:txBody>
                    <a:bodyPr/>
                    <a:lstStyle/>
                    <a:p>
                      <a:r>
                        <a:rPr lang="en-US" sz="1100"/>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rgbClr val="FF0000"/>
                          </a:solidFill>
                        </a:rPr>
                        <a:t>10.99% faster</a:t>
                      </a:r>
                    </a:p>
                  </a:txBody>
                  <a:tcPr marL="68580" marR="68580" marT="34290" marB="34290"/>
                </a:tc>
                <a:tc>
                  <a:txBody>
                    <a:bodyPr/>
                    <a:lstStyle/>
                    <a:p>
                      <a:r>
                        <a:rPr lang="en-US" sz="1100">
                          <a:solidFill>
                            <a:schemeClr val="bg1">
                              <a:lumMod val="95000"/>
                            </a:schemeClr>
                          </a:solidFill>
                          <a:effectLst/>
                        </a:rPr>
                        <a:t>10.81%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rgbClr val="FF0000"/>
                          </a:solidFill>
                        </a:rPr>
                        <a:t>14.79% faster</a:t>
                      </a:r>
                    </a:p>
                  </a:txBody>
                  <a:tcPr marL="68580" marR="68580" marT="34290" marB="34290"/>
                </a:tc>
                <a:tc>
                  <a:txBody>
                    <a:bodyPr/>
                    <a:lstStyle/>
                    <a:p>
                      <a:r>
                        <a:rPr lang="en-US" sz="1100">
                          <a:solidFill>
                            <a:schemeClr val="bg1">
                              <a:lumMod val="95000"/>
                            </a:schemeClr>
                          </a:solidFill>
                        </a:rPr>
                        <a:t>13.54%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tx1">
                              <a:lumMod val="50000"/>
                              <a:lumOff val="50000"/>
                            </a:schemeClr>
                          </a:solidFill>
                        </a:rPr>
                        <a:t>0.03% slower</a:t>
                      </a:r>
                    </a:p>
                  </a:txBody>
                  <a:tcPr marL="68580" marR="68580" marT="34290" marB="34290"/>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2045055709"/>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2C329B5F-E43D-D641-1FA1-8711334055D6}"/>
              </a:ext>
            </a:extLst>
          </p:cNvPr>
          <p:cNvSpPr txBox="1"/>
          <p:nvPr/>
        </p:nvSpPr>
        <p:spPr>
          <a:xfrm>
            <a:off x="530191" y="3816110"/>
            <a:ext cx="8083617" cy="1015663"/>
          </a:xfrm>
          <a:prstGeom prst="rect">
            <a:avLst/>
          </a:prstGeom>
          <a:noFill/>
        </p:spPr>
        <p:txBody>
          <a:bodyPr wrap="square" rtlCol="0">
            <a:spAutoFit/>
          </a:bodyPr>
          <a:lstStyle/>
          <a:p>
            <a:r>
              <a:rPr lang="en-US" sz="2000">
                <a:solidFill>
                  <a:srgbClr val="FF0000"/>
                </a:solidFill>
              </a:rPr>
              <a:t>Approaching Moral images is 3.16% slower than approaching Immoral images.</a:t>
            </a:r>
          </a:p>
          <a:p>
            <a:r>
              <a:rPr lang="en-US" sz="2000">
                <a:solidFill>
                  <a:srgbClr val="FF0000"/>
                </a:solidFill>
              </a:rPr>
              <a:t>95% CI: (1.19%, 5.18%)</a:t>
            </a:r>
          </a:p>
        </p:txBody>
      </p:sp>
      <p:sp>
        <p:nvSpPr>
          <p:cNvPr id="9" name="TextBox 8">
            <a:extLst>
              <a:ext uri="{FF2B5EF4-FFF2-40B4-BE49-F238E27FC236}">
                <a16:creationId xmlns:a16="http://schemas.microsoft.com/office/drawing/2014/main" id="{F5660E1A-BACE-2537-1EA1-C519CD9ED153}"/>
              </a:ext>
            </a:extLst>
          </p:cNvPr>
          <p:cNvSpPr txBox="1"/>
          <p:nvPr/>
        </p:nvSpPr>
        <p:spPr>
          <a:xfrm>
            <a:off x="530191" y="316360"/>
            <a:ext cx="9064592" cy="461665"/>
          </a:xfrm>
          <a:prstGeom prst="rect">
            <a:avLst/>
          </a:prstGeom>
          <a:noFill/>
        </p:spPr>
        <p:txBody>
          <a:bodyPr wrap="square" rtlCol="0">
            <a:spAutoFit/>
          </a:bodyPr>
          <a:lstStyle/>
          <a:p>
            <a:r>
              <a:rPr lang="en-US" sz="2400">
                <a:latin typeface="Oswald"/>
              </a:rPr>
              <a:t>Is approaching Moral images faster than approaching Immoral images?</a:t>
            </a:r>
            <a:endParaRPr lang="en-US" sz="2400"/>
          </a:p>
        </p:txBody>
      </p:sp>
    </p:spTree>
    <p:extLst>
      <p:ext uri="{BB962C8B-B14F-4D97-AF65-F5344CB8AC3E}">
        <p14:creationId xmlns:p14="http://schemas.microsoft.com/office/powerpoint/2010/main" val="217266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3"/>
        <p:cNvGrpSpPr/>
        <p:nvPr/>
      </p:nvGrpSpPr>
      <p:grpSpPr>
        <a:xfrm>
          <a:off x="0" y="0"/>
          <a:ext cx="0" cy="0"/>
          <a:chOff x="0" y="0"/>
          <a:chExt cx="0" cy="0"/>
        </a:xfrm>
      </p:grpSpPr>
      <p:sp>
        <p:nvSpPr>
          <p:cNvPr id="2" name="TextBox 1">
            <a:extLst>
              <a:ext uri="{FF2B5EF4-FFF2-40B4-BE49-F238E27FC236}">
                <a16:creationId xmlns:a16="http://schemas.microsoft.com/office/drawing/2014/main" id="{F2B01D6A-9B7B-3CF3-422F-99B28D8EBE17}"/>
              </a:ext>
            </a:extLst>
          </p:cNvPr>
          <p:cNvSpPr txBox="1"/>
          <p:nvPr/>
        </p:nvSpPr>
        <p:spPr>
          <a:xfrm>
            <a:off x="562708" y="2343150"/>
            <a:ext cx="538089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latin typeface="Oswald"/>
              </a:rPr>
              <a:t>Moral</a:t>
            </a:r>
            <a:endParaRPr lang="en-US" sz="4400">
              <a:solidFill>
                <a:schemeClr val="bg1"/>
              </a:solidFill>
            </a:endParaRPr>
          </a:p>
          <a:p>
            <a:r>
              <a:rPr lang="en-US" sz="4400">
                <a:latin typeface="Oswald"/>
              </a:rPr>
              <a:t>Avoidance Behavior (Implicit/Explicit)</a:t>
            </a:r>
            <a:endParaRPr lang="en-US" sz="4400"/>
          </a:p>
        </p:txBody>
      </p:sp>
    </p:spTree>
    <p:extLst>
      <p:ext uri="{BB962C8B-B14F-4D97-AF65-F5344CB8AC3E}">
        <p14:creationId xmlns:p14="http://schemas.microsoft.com/office/powerpoint/2010/main" val="969440033"/>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with red green and blue dots&#10;&#10;Description automatically generated">
            <a:extLst>
              <a:ext uri="{FF2B5EF4-FFF2-40B4-BE49-F238E27FC236}">
                <a16:creationId xmlns:a16="http://schemas.microsoft.com/office/drawing/2014/main" id="{F02137D0-EE34-7745-CBD7-FA4EF72F2628}"/>
              </a:ext>
            </a:extLst>
          </p:cNvPr>
          <p:cNvPicPr>
            <a:picLocks noChangeAspect="1"/>
          </p:cNvPicPr>
          <p:nvPr/>
        </p:nvPicPr>
        <p:blipFill>
          <a:blip r:embed="rId4"/>
          <a:stretch>
            <a:fillRect/>
          </a:stretch>
        </p:blipFill>
        <p:spPr>
          <a:xfrm>
            <a:off x="2473913" y="0"/>
            <a:ext cx="4196173" cy="5143500"/>
          </a:xfrm>
          <a:prstGeom prst="rect">
            <a:avLst/>
          </a:prstGeom>
        </p:spPr>
      </p:pic>
      <p:sp>
        <p:nvSpPr>
          <p:cNvPr id="2" name="TextBox 1">
            <a:extLst>
              <a:ext uri="{FF2B5EF4-FFF2-40B4-BE49-F238E27FC236}">
                <a16:creationId xmlns:a16="http://schemas.microsoft.com/office/drawing/2014/main" id="{4AFD1ED9-6D6A-81D7-E14F-20B98C121D27}"/>
              </a:ext>
            </a:extLst>
          </p:cNvPr>
          <p:cNvSpPr txBox="1"/>
          <p:nvPr/>
        </p:nvSpPr>
        <p:spPr>
          <a:xfrm>
            <a:off x="0" y="0"/>
            <a:ext cx="3312312" cy="1077218"/>
          </a:xfrm>
          <a:prstGeom prst="rect">
            <a:avLst/>
          </a:prstGeom>
          <a:noFill/>
        </p:spPr>
        <p:txBody>
          <a:bodyPr wrap="square" rtlCol="0">
            <a:spAutoFit/>
          </a:bodyPr>
          <a:lstStyle/>
          <a:p>
            <a:r>
              <a:rPr lang="en-US" sz="3200">
                <a:latin typeface="Oswald"/>
              </a:rPr>
              <a:t>Avoiding </a:t>
            </a:r>
          </a:p>
          <a:p>
            <a:r>
              <a:rPr lang="en-US" sz="3200">
                <a:latin typeface="Oswald"/>
              </a:rPr>
              <a:t>Phrases</a:t>
            </a:r>
            <a:endParaRPr lang="en-US" sz="3200"/>
          </a:p>
        </p:txBody>
      </p:sp>
      <p:sp>
        <p:nvSpPr>
          <p:cNvPr id="3" name="Rectangle 2">
            <a:extLst>
              <a:ext uri="{FF2B5EF4-FFF2-40B4-BE49-F238E27FC236}">
                <a16:creationId xmlns:a16="http://schemas.microsoft.com/office/drawing/2014/main" id="{459AE41D-C5A0-65B8-4D54-86F2E71E8E31}"/>
              </a:ext>
            </a:extLst>
          </p:cNvPr>
          <p:cNvSpPr/>
          <p:nvPr/>
        </p:nvSpPr>
        <p:spPr>
          <a:xfrm>
            <a:off x="2743200" y="0"/>
            <a:ext cx="1551482" cy="502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281689"/>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564579428"/>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solidFill>
                      <a:schemeClr val="tx2">
                        <a:lumMod val="90000"/>
                      </a:schemeClr>
                    </a:solidFill>
                  </a:tcPr>
                </a:tc>
                <a:tc>
                  <a:txBody>
                    <a:bodyPr/>
                    <a:lstStyle/>
                    <a:p>
                      <a:r>
                        <a:rPr lang="en-US" sz="1100">
                          <a:solidFill>
                            <a:schemeClr val="bg1"/>
                          </a:solidFill>
                        </a:rPr>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11.61% faster</a:t>
                      </a:r>
                    </a:p>
                  </a:txBody>
                  <a:tcPr marL="68580" marR="68580" marT="34290" marB="34290">
                    <a:solidFill>
                      <a:schemeClr val="tx2">
                        <a:lumMod val="90000"/>
                      </a:schemeClr>
                    </a:solidFill>
                  </a:tcPr>
                </a:tc>
                <a:tc>
                  <a:txBody>
                    <a:bodyPr/>
                    <a:lstStyle/>
                    <a:p>
                      <a:r>
                        <a:rPr lang="en-US" sz="1100">
                          <a:solidFill>
                            <a:schemeClr val="tx1"/>
                          </a:solidFill>
                          <a:effectLst/>
                        </a:rPr>
                        <a:t>8.57%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7.89% faster</a:t>
                      </a:r>
                    </a:p>
                  </a:txBody>
                  <a:tcPr marL="68580" marR="68580" marT="34290" marB="34290">
                    <a:solidFill>
                      <a:schemeClr val="tx2">
                        <a:lumMod val="90000"/>
                      </a:schemeClr>
                    </a:solidFill>
                  </a:tcPr>
                </a:tc>
                <a:tc>
                  <a:txBody>
                    <a:bodyPr/>
                    <a:lstStyle/>
                    <a:p>
                      <a:r>
                        <a:rPr lang="en-US" sz="1100">
                          <a:solidFill>
                            <a:schemeClr val="tx1"/>
                          </a:solidFill>
                        </a:rPr>
                        <a:t>8.1%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1.26% faster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996120799"/>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478DF35F-EECC-270B-9FCA-C497EEC47366}"/>
              </a:ext>
            </a:extLst>
          </p:cNvPr>
          <p:cNvSpPr txBox="1"/>
          <p:nvPr/>
        </p:nvSpPr>
        <p:spPr>
          <a:xfrm>
            <a:off x="2915844" y="206828"/>
            <a:ext cx="3312312" cy="584775"/>
          </a:xfrm>
          <a:prstGeom prst="rect">
            <a:avLst/>
          </a:prstGeom>
          <a:noFill/>
        </p:spPr>
        <p:txBody>
          <a:bodyPr wrap="square" rtlCol="0">
            <a:spAutoFit/>
          </a:bodyPr>
          <a:lstStyle/>
          <a:p>
            <a:r>
              <a:rPr lang="en-US" sz="3200">
                <a:latin typeface="Oswald"/>
              </a:rPr>
              <a:t>Avoiding Phrases</a:t>
            </a:r>
            <a:endParaRPr lang="en-US" sz="3200"/>
          </a:p>
        </p:txBody>
      </p:sp>
    </p:spTree>
    <p:extLst>
      <p:ext uri="{BB962C8B-B14F-4D97-AF65-F5344CB8AC3E}">
        <p14:creationId xmlns:p14="http://schemas.microsoft.com/office/powerpoint/2010/main" val="489468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664610125"/>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solidFill>
                      <a:schemeClr val="tx2">
                        <a:lumMod val="90000"/>
                      </a:schemeClr>
                    </a:solidFill>
                  </a:tcPr>
                </a:tc>
                <a:tc>
                  <a:txBody>
                    <a:bodyPr/>
                    <a:lstStyle/>
                    <a:p>
                      <a:r>
                        <a:rPr lang="en-US" sz="1100">
                          <a:solidFill>
                            <a:schemeClr val="bg1"/>
                          </a:solidFill>
                        </a:rPr>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11.61% faster</a:t>
                      </a:r>
                    </a:p>
                  </a:txBody>
                  <a:tcPr marL="68580" marR="68580" marT="34290" marB="34290">
                    <a:solidFill>
                      <a:schemeClr val="tx2">
                        <a:lumMod val="90000"/>
                      </a:schemeClr>
                    </a:solidFill>
                  </a:tcPr>
                </a:tc>
                <a:tc>
                  <a:txBody>
                    <a:bodyPr/>
                    <a:lstStyle/>
                    <a:p>
                      <a:r>
                        <a:rPr lang="en-US" sz="1100">
                          <a:solidFill>
                            <a:srgbClr val="FF0000"/>
                          </a:solidFill>
                          <a:effectLst/>
                        </a:rPr>
                        <a:t>8.57%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7.89% faster</a:t>
                      </a:r>
                    </a:p>
                  </a:txBody>
                  <a:tcPr marL="68580" marR="68580" marT="34290" marB="34290">
                    <a:solidFill>
                      <a:schemeClr val="tx2">
                        <a:lumMod val="90000"/>
                      </a:schemeClr>
                    </a:solidFill>
                  </a:tcPr>
                </a:tc>
                <a:tc>
                  <a:txBody>
                    <a:bodyPr/>
                    <a:lstStyle/>
                    <a:p>
                      <a:r>
                        <a:rPr lang="en-US" sz="1100">
                          <a:solidFill>
                            <a:schemeClr val="tx1"/>
                          </a:solidFill>
                        </a:rPr>
                        <a:t>8.1%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1.26% faster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3659863032"/>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6" name="TextBox 5">
            <a:extLst>
              <a:ext uri="{FF2B5EF4-FFF2-40B4-BE49-F238E27FC236}">
                <a16:creationId xmlns:a16="http://schemas.microsoft.com/office/drawing/2014/main" id="{A3909222-943E-9745-B797-FDC55D8ED754}"/>
              </a:ext>
            </a:extLst>
          </p:cNvPr>
          <p:cNvSpPr txBox="1"/>
          <p:nvPr/>
        </p:nvSpPr>
        <p:spPr>
          <a:xfrm>
            <a:off x="2915844" y="206828"/>
            <a:ext cx="3312312" cy="584775"/>
          </a:xfrm>
          <a:prstGeom prst="rect">
            <a:avLst/>
          </a:prstGeom>
          <a:noFill/>
        </p:spPr>
        <p:txBody>
          <a:bodyPr wrap="square" rtlCol="0">
            <a:spAutoFit/>
          </a:bodyPr>
          <a:lstStyle/>
          <a:p>
            <a:r>
              <a:rPr lang="en-US" sz="3200">
                <a:latin typeface="Oswald"/>
              </a:rPr>
              <a:t>Avoiding Phrases</a:t>
            </a:r>
            <a:endParaRPr lang="en-US" sz="3200"/>
          </a:p>
        </p:txBody>
      </p:sp>
    </p:spTree>
    <p:extLst>
      <p:ext uri="{BB962C8B-B14F-4D97-AF65-F5344CB8AC3E}">
        <p14:creationId xmlns:p14="http://schemas.microsoft.com/office/powerpoint/2010/main" val="3260470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162385301"/>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solidFill>
                      <a:schemeClr val="tx2">
                        <a:lumMod val="90000"/>
                      </a:schemeClr>
                    </a:solidFill>
                  </a:tcPr>
                </a:tc>
                <a:tc>
                  <a:txBody>
                    <a:bodyPr/>
                    <a:lstStyle/>
                    <a:p>
                      <a:r>
                        <a:rPr lang="en-US" sz="1100">
                          <a:solidFill>
                            <a:schemeClr val="bg1"/>
                          </a:solidFill>
                        </a:rPr>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11.61% faster</a:t>
                      </a:r>
                    </a:p>
                  </a:txBody>
                  <a:tcPr marL="68580" marR="68580" marT="34290" marB="34290">
                    <a:solidFill>
                      <a:schemeClr val="tx2">
                        <a:lumMod val="90000"/>
                      </a:schemeClr>
                    </a:solidFill>
                  </a:tcPr>
                </a:tc>
                <a:tc>
                  <a:txBody>
                    <a:bodyPr/>
                    <a:lstStyle/>
                    <a:p>
                      <a:r>
                        <a:rPr lang="en-US" sz="1100">
                          <a:solidFill>
                            <a:srgbClr val="FF0000"/>
                          </a:solidFill>
                          <a:effectLst/>
                        </a:rPr>
                        <a:t>8.57%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7.89% faster</a:t>
                      </a:r>
                    </a:p>
                  </a:txBody>
                  <a:tcPr marL="68580" marR="68580" marT="34290" marB="34290">
                    <a:solidFill>
                      <a:schemeClr val="tx2">
                        <a:lumMod val="90000"/>
                      </a:schemeClr>
                    </a:solidFill>
                  </a:tcPr>
                </a:tc>
                <a:tc>
                  <a:txBody>
                    <a:bodyPr/>
                    <a:lstStyle/>
                    <a:p>
                      <a:r>
                        <a:rPr lang="en-US" sz="1100">
                          <a:solidFill>
                            <a:srgbClr val="FF0000"/>
                          </a:solidFill>
                        </a:rPr>
                        <a:t>8.1%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1.26% faster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3637011662"/>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7" name="TextBox 6">
            <a:extLst>
              <a:ext uri="{FF2B5EF4-FFF2-40B4-BE49-F238E27FC236}">
                <a16:creationId xmlns:a16="http://schemas.microsoft.com/office/drawing/2014/main" id="{018573F5-3F94-7390-A477-A0D66C35FA4E}"/>
              </a:ext>
            </a:extLst>
          </p:cNvPr>
          <p:cNvSpPr txBox="1"/>
          <p:nvPr/>
        </p:nvSpPr>
        <p:spPr>
          <a:xfrm>
            <a:off x="2915844" y="217714"/>
            <a:ext cx="3312312" cy="584775"/>
          </a:xfrm>
          <a:prstGeom prst="rect">
            <a:avLst/>
          </a:prstGeom>
          <a:noFill/>
        </p:spPr>
        <p:txBody>
          <a:bodyPr wrap="square" rtlCol="0">
            <a:spAutoFit/>
          </a:bodyPr>
          <a:lstStyle/>
          <a:p>
            <a:r>
              <a:rPr lang="en-US" sz="3200">
                <a:latin typeface="Oswald"/>
              </a:rPr>
              <a:t>Avoiding Phrases</a:t>
            </a:r>
            <a:endParaRPr lang="en-US" sz="3200"/>
          </a:p>
        </p:txBody>
      </p:sp>
    </p:spTree>
    <p:extLst>
      <p:ext uri="{BB962C8B-B14F-4D97-AF65-F5344CB8AC3E}">
        <p14:creationId xmlns:p14="http://schemas.microsoft.com/office/powerpoint/2010/main" val="29173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mt="52000"/>
          </a:blip>
          <a:srcRect t="8298" b="8298"/>
          <a:stretch/>
        </p:blipFill>
        <p:spPr>
          <a:xfrm>
            <a:off x="0" y="0"/>
            <a:ext cx="9143999" cy="5143499"/>
          </a:xfrm>
          <a:prstGeom prst="rect">
            <a:avLst/>
          </a:prstGeom>
          <a:noFill/>
          <a:ln>
            <a:noFill/>
          </a:ln>
          <a:effectLst>
            <a:outerShdw blurRad="57150" dist="19050" dir="5400000" algn="bl" rotWithShape="0">
              <a:srgbClr val="000000">
                <a:alpha val="50000"/>
              </a:srgbClr>
            </a:outerShdw>
          </a:effectLst>
        </p:spPr>
      </p:pic>
      <p:sp>
        <p:nvSpPr>
          <p:cNvPr id="71" name="Google Shape;71;p15"/>
          <p:cNvSpPr txBox="1"/>
          <p:nvPr/>
        </p:nvSpPr>
        <p:spPr>
          <a:xfrm>
            <a:off x="6022523" y="1409700"/>
            <a:ext cx="3998356"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t>🏃</a:t>
            </a:r>
            <a:endParaRPr sz="13900"/>
          </a:p>
        </p:txBody>
      </p:sp>
      <p:sp>
        <p:nvSpPr>
          <p:cNvPr id="72" name="Google Shape;72;p15"/>
          <p:cNvSpPr txBox="1"/>
          <p:nvPr/>
        </p:nvSpPr>
        <p:spPr>
          <a:xfrm>
            <a:off x="412050" y="1709850"/>
            <a:ext cx="4399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t>🍔🍟🍩</a:t>
            </a:r>
            <a:endParaRPr sz="10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963856707"/>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t>Approach </a:t>
                      </a:r>
                    </a:p>
                  </a:txBody>
                  <a:tcPr marL="68580" marR="68580" marT="34290" marB="34290">
                    <a:solidFill>
                      <a:schemeClr val="tx2">
                        <a:lumMod val="90000"/>
                      </a:schemeClr>
                    </a:solidFill>
                  </a:tcPr>
                </a:tc>
                <a:tc>
                  <a:txBody>
                    <a:bodyPr/>
                    <a:lstStyle/>
                    <a:p>
                      <a:r>
                        <a:rPr lang="en-US" sz="1100">
                          <a:solidFill>
                            <a:schemeClr val="bg1"/>
                          </a:solidFill>
                        </a:rPr>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11.61% faster</a:t>
                      </a:r>
                    </a:p>
                  </a:txBody>
                  <a:tcPr marL="68580" marR="68580" marT="34290" marB="34290">
                    <a:solidFill>
                      <a:schemeClr val="tx2">
                        <a:lumMod val="90000"/>
                      </a:schemeClr>
                    </a:solidFill>
                  </a:tcPr>
                </a:tc>
                <a:tc>
                  <a:txBody>
                    <a:bodyPr/>
                    <a:lstStyle/>
                    <a:p>
                      <a:r>
                        <a:rPr lang="en-US" sz="1100">
                          <a:solidFill>
                            <a:srgbClr val="FF0000"/>
                          </a:solidFill>
                          <a:effectLst/>
                        </a:rPr>
                        <a:t>8.57%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7.89% faster</a:t>
                      </a:r>
                    </a:p>
                  </a:txBody>
                  <a:tcPr marL="68580" marR="68580" marT="34290" marB="34290">
                    <a:solidFill>
                      <a:schemeClr val="tx2">
                        <a:lumMod val="90000"/>
                      </a:schemeClr>
                    </a:solidFill>
                  </a:tcPr>
                </a:tc>
                <a:tc>
                  <a:txBody>
                    <a:bodyPr/>
                    <a:lstStyle/>
                    <a:p>
                      <a:r>
                        <a:rPr lang="en-US" sz="1100">
                          <a:solidFill>
                            <a:srgbClr val="FF0000"/>
                          </a:solidFill>
                        </a:rPr>
                        <a:t>8.1%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1.26% faster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257941442"/>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2.70%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0.48%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1.53%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1.1%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2.18%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042B7102-C72B-58AA-D2D1-C5C761D987B6}"/>
              </a:ext>
            </a:extLst>
          </p:cNvPr>
          <p:cNvSpPr txBox="1"/>
          <p:nvPr/>
        </p:nvSpPr>
        <p:spPr>
          <a:xfrm>
            <a:off x="1060383" y="3868398"/>
            <a:ext cx="8083617" cy="400110"/>
          </a:xfrm>
          <a:prstGeom prst="rect">
            <a:avLst/>
          </a:prstGeom>
          <a:noFill/>
        </p:spPr>
        <p:txBody>
          <a:bodyPr wrap="square" rtlCol="0">
            <a:spAutoFit/>
          </a:bodyPr>
          <a:lstStyle/>
          <a:p>
            <a:r>
              <a:rPr lang="en-US" sz="2000">
                <a:solidFill>
                  <a:srgbClr val="FF0000"/>
                </a:solidFill>
              </a:rPr>
              <a:t>The difference is not significant.</a:t>
            </a:r>
          </a:p>
        </p:txBody>
      </p:sp>
      <p:sp>
        <p:nvSpPr>
          <p:cNvPr id="7" name="TextBox 6">
            <a:extLst>
              <a:ext uri="{FF2B5EF4-FFF2-40B4-BE49-F238E27FC236}">
                <a16:creationId xmlns:a16="http://schemas.microsoft.com/office/drawing/2014/main" id="{89CFC500-BC26-B2ED-D90E-3DA3A266C610}"/>
              </a:ext>
            </a:extLst>
          </p:cNvPr>
          <p:cNvSpPr txBox="1"/>
          <p:nvPr/>
        </p:nvSpPr>
        <p:spPr>
          <a:xfrm>
            <a:off x="802334" y="327246"/>
            <a:ext cx="9064592" cy="461665"/>
          </a:xfrm>
          <a:prstGeom prst="rect">
            <a:avLst/>
          </a:prstGeom>
          <a:noFill/>
        </p:spPr>
        <p:txBody>
          <a:bodyPr wrap="square" rtlCol="0">
            <a:spAutoFit/>
          </a:bodyPr>
          <a:lstStyle/>
          <a:p>
            <a:r>
              <a:rPr lang="en-US" sz="2400">
                <a:latin typeface="Oswald"/>
              </a:rPr>
              <a:t>Is avoiding Immoral phrases faster than avoiding Moral phrases?</a:t>
            </a:r>
            <a:endParaRPr lang="en-US" sz="2400"/>
          </a:p>
        </p:txBody>
      </p:sp>
    </p:spTree>
    <p:extLst>
      <p:ext uri="{BB962C8B-B14F-4D97-AF65-F5344CB8AC3E}">
        <p14:creationId xmlns:p14="http://schemas.microsoft.com/office/powerpoint/2010/main" val="390793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with different colored dots and numbers&#10;&#10;Description automatically generated">
            <a:extLst>
              <a:ext uri="{FF2B5EF4-FFF2-40B4-BE49-F238E27FC236}">
                <a16:creationId xmlns:a16="http://schemas.microsoft.com/office/drawing/2014/main" id="{04DEB6A2-2923-C715-349F-47DB2FBE2B81}"/>
              </a:ext>
            </a:extLst>
          </p:cNvPr>
          <p:cNvPicPr>
            <a:picLocks noChangeAspect="1"/>
          </p:cNvPicPr>
          <p:nvPr/>
        </p:nvPicPr>
        <p:blipFill>
          <a:blip r:embed="rId3"/>
          <a:stretch>
            <a:fillRect/>
          </a:stretch>
        </p:blipFill>
        <p:spPr>
          <a:xfrm>
            <a:off x="2473913" y="0"/>
            <a:ext cx="4196173" cy="5143500"/>
          </a:xfrm>
          <a:prstGeom prst="rect">
            <a:avLst/>
          </a:prstGeom>
        </p:spPr>
      </p:pic>
      <p:sp>
        <p:nvSpPr>
          <p:cNvPr id="3" name="TextBox 2">
            <a:extLst>
              <a:ext uri="{FF2B5EF4-FFF2-40B4-BE49-F238E27FC236}">
                <a16:creationId xmlns:a16="http://schemas.microsoft.com/office/drawing/2014/main" id="{73AE4C20-ACC8-A55B-E63D-B85B4BE4CA65}"/>
              </a:ext>
            </a:extLst>
          </p:cNvPr>
          <p:cNvSpPr txBox="1"/>
          <p:nvPr/>
        </p:nvSpPr>
        <p:spPr>
          <a:xfrm>
            <a:off x="0" y="0"/>
            <a:ext cx="3312312" cy="1077218"/>
          </a:xfrm>
          <a:prstGeom prst="rect">
            <a:avLst/>
          </a:prstGeom>
          <a:noFill/>
        </p:spPr>
        <p:txBody>
          <a:bodyPr wrap="square" rtlCol="0">
            <a:spAutoFit/>
          </a:bodyPr>
          <a:lstStyle/>
          <a:p>
            <a:r>
              <a:rPr lang="en-US" sz="3200">
                <a:latin typeface="Oswald"/>
              </a:rPr>
              <a:t>Avoiding </a:t>
            </a:r>
          </a:p>
          <a:p>
            <a:r>
              <a:rPr lang="en-US" sz="3200">
                <a:latin typeface="Oswald"/>
              </a:rPr>
              <a:t>Images</a:t>
            </a:r>
            <a:endParaRPr lang="en-US" sz="3200"/>
          </a:p>
        </p:txBody>
      </p:sp>
      <p:sp>
        <p:nvSpPr>
          <p:cNvPr id="2" name="Rectangle 1">
            <a:extLst>
              <a:ext uri="{FF2B5EF4-FFF2-40B4-BE49-F238E27FC236}">
                <a16:creationId xmlns:a16="http://schemas.microsoft.com/office/drawing/2014/main" id="{A4E97DE8-CDCF-FE14-4171-A6ABE597CA01}"/>
              </a:ext>
            </a:extLst>
          </p:cNvPr>
          <p:cNvSpPr/>
          <p:nvPr/>
        </p:nvSpPr>
        <p:spPr>
          <a:xfrm>
            <a:off x="2743200" y="0"/>
            <a:ext cx="1551482" cy="5021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53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302003381"/>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10.99% faster</a:t>
                      </a:r>
                    </a:p>
                  </a:txBody>
                  <a:tcPr marL="68580" marR="68580" marT="34290" marB="34290">
                    <a:solidFill>
                      <a:schemeClr val="tx2">
                        <a:lumMod val="90000"/>
                      </a:schemeClr>
                    </a:solidFill>
                  </a:tcPr>
                </a:tc>
                <a:tc>
                  <a:txBody>
                    <a:bodyPr/>
                    <a:lstStyle/>
                    <a:p>
                      <a:r>
                        <a:rPr lang="en-US" sz="1100">
                          <a:solidFill>
                            <a:schemeClr val="tx1"/>
                          </a:solidFill>
                          <a:effectLst/>
                        </a:rPr>
                        <a:t>10.81%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14.79% faster</a:t>
                      </a:r>
                    </a:p>
                  </a:txBody>
                  <a:tcPr marL="68580" marR="68580" marT="34290" marB="34290">
                    <a:solidFill>
                      <a:schemeClr val="tx2">
                        <a:lumMod val="90000"/>
                      </a:schemeClr>
                    </a:solidFill>
                  </a:tcPr>
                </a:tc>
                <a:tc>
                  <a:txBody>
                    <a:bodyPr/>
                    <a:lstStyle/>
                    <a:p>
                      <a:r>
                        <a:rPr lang="en-US" sz="1100">
                          <a:solidFill>
                            <a:schemeClr val="tx1"/>
                          </a:solidFill>
                        </a:rPr>
                        <a:t>13.54%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0.03% slower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1789405"/>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6" name="TextBox 5">
            <a:extLst>
              <a:ext uri="{FF2B5EF4-FFF2-40B4-BE49-F238E27FC236}">
                <a16:creationId xmlns:a16="http://schemas.microsoft.com/office/drawing/2014/main" id="{32BD23C0-DC3A-F2EA-4A27-AF2EA7807E7D}"/>
              </a:ext>
            </a:extLst>
          </p:cNvPr>
          <p:cNvSpPr txBox="1"/>
          <p:nvPr/>
        </p:nvSpPr>
        <p:spPr>
          <a:xfrm>
            <a:off x="2915844" y="206828"/>
            <a:ext cx="3312312" cy="584775"/>
          </a:xfrm>
          <a:prstGeom prst="rect">
            <a:avLst/>
          </a:prstGeom>
          <a:noFill/>
        </p:spPr>
        <p:txBody>
          <a:bodyPr wrap="square" rtlCol="0">
            <a:spAutoFit/>
          </a:bodyPr>
          <a:lstStyle/>
          <a:p>
            <a:r>
              <a:rPr lang="en-US" sz="3200">
                <a:latin typeface="Oswald"/>
              </a:rPr>
              <a:t>Avoiding Images</a:t>
            </a:r>
            <a:endParaRPr lang="en-US" sz="3200"/>
          </a:p>
        </p:txBody>
      </p:sp>
    </p:spTree>
    <p:extLst>
      <p:ext uri="{BB962C8B-B14F-4D97-AF65-F5344CB8AC3E}">
        <p14:creationId xmlns:p14="http://schemas.microsoft.com/office/powerpoint/2010/main" val="319348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935328239"/>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10.99% faster</a:t>
                      </a:r>
                    </a:p>
                  </a:txBody>
                  <a:tcPr marL="68580" marR="68580" marT="34290" marB="34290">
                    <a:solidFill>
                      <a:schemeClr val="tx2">
                        <a:lumMod val="90000"/>
                      </a:schemeClr>
                    </a:solidFill>
                  </a:tcPr>
                </a:tc>
                <a:tc>
                  <a:txBody>
                    <a:bodyPr/>
                    <a:lstStyle/>
                    <a:p>
                      <a:r>
                        <a:rPr lang="en-US" sz="1100">
                          <a:solidFill>
                            <a:srgbClr val="FF0000"/>
                          </a:solidFill>
                          <a:effectLst/>
                        </a:rPr>
                        <a:t>10.81%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14.79% faster</a:t>
                      </a:r>
                    </a:p>
                  </a:txBody>
                  <a:tcPr marL="68580" marR="68580" marT="34290" marB="34290">
                    <a:solidFill>
                      <a:schemeClr val="tx2">
                        <a:lumMod val="90000"/>
                      </a:schemeClr>
                    </a:solidFill>
                  </a:tcPr>
                </a:tc>
                <a:tc>
                  <a:txBody>
                    <a:bodyPr/>
                    <a:lstStyle/>
                    <a:p>
                      <a:r>
                        <a:rPr lang="en-US" sz="1100">
                          <a:solidFill>
                            <a:schemeClr val="tx1"/>
                          </a:solidFill>
                        </a:rPr>
                        <a:t>13.54%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0.03% slower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2215741153"/>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6" name="TextBox 5">
            <a:extLst>
              <a:ext uri="{FF2B5EF4-FFF2-40B4-BE49-F238E27FC236}">
                <a16:creationId xmlns:a16="http://schemas.microsoft.com/office/drawing/2014/main" id="{3AEB8705-F970-E4D9-85AC-9786A26445CE}"/>
              </a:ext>
            </a:extLst>
          </p:cNvPr>
          <p:cNvSpPr txBox="1"/>
          <p:nvPr/>
        </p:nvSpPr>
        <p:spPr>
          <a:xfrm>
            <a:off x="2915844" y="206828"/>
            <a:ext cx="3312312" cy="584775"/>
          </a:xfrm>
          <a:prstGeom prst="rect">
            <a:avLst/>
          </a:prstGeom>
          <a:noFill/>
        </p:spPr>
        <p:txBody>
          <a:bodyPr wrap="square" rtlCol="0">
            <a:spAutoFit/>
          </a:bodyPr>
          <a:lstStyle/>
          <a:p>
            <a:r>
              <a:rPr lang="en-US" sz="3200">
                <a:latin typeface="Oswald"/>
              </a:rPr>
              <a:t>Avoiding Images</a:t>
            </a:r>
            <a:endParaRPr lang="en-US" sz="3200"/>
          </a:p>
        </p:txBody>
      </p:sp>
    </p:spTree>
    <p:extLst>
      <p:ext uri="{BB962C8B-B14F-4D97-AF65-F5344CB8AC3E}">
        <p14:creationId xmlns:p14="http://schemas.microsoft.com/office/powerpoint/2010/main" val="1409618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698762935"/>
              </p:ext>
            </p:extLst>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10.99% faster</a:t>
                      </a:r>
                    </a:p>
                  </a:txBody>
                  <a:tcPr marL="68580" marR="68580" marT="34290" marB="34290">
                    <a:solidFill>
                      <a:schemeClr val="tx2">
                        <a:lumMod val="90000"/>
                      </a:schemeClr>
                    </a:solidFill>
                  </a:tcPr>
                </a:tc>
                <a:tc>
                  <a:txBody>
                    <a:bodyPr/>
                    <a:lstStyle/>
                    <a:p>
                      <a:r>
                        <a:rPr lang="en-US" sz="1100">
                          <a:solidFill>
                            <a:srgbClr val="FF0000"/>
                          </a:solidFill>
                          <a:effectLst/>
                        </a:rPr>
                        <a:t>10.81%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14.79% faster</a:t>
                      </a:r>
                    </a:p>
                  </a:txBody>
                  <a:tcPr marL="68580" marR="68580" marT="34290" marB="34290">
                    <a:solidFill>
                      <a:schemeClr val="tx2">
                        <a:lumMod val="90000"/>
                      </a:schemeClr>
                    </a:solidFill>
                  </a:tcPr>
                </a:tc>
                <a:tc>
                  <a:txBody>
                    <a:bodyPr/>
                    <a:lstStyle/>
                    <a:p>
                      <a:r>
                        <a:rPr lang="en-US" sz="1100">
                          <a:solidFill>
                            <a:srgbClr val="FF0000"/>
                          </a:solidFill>
                        </a:rPr>
                        <a:t>13.54%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0.03% slower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2565303778"/>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8" name="TextBox 7">
            <a:extLst>
              <a:ext uri="{FF2B5EF4-FFF2-40B4-BE49-F238E27FC236}">
                <a16:creationId xmlns:a16="http://schemas.microsoft.com/office/drawing/2014/main" id="{18CEDD36-EDA0-60F7-8F8E-82AE51811B16}"/>
              </a:ext>
            </a:extLst>
          </p:cNvPr>
          <p:cNvSpPr txBox="1"/>
          <p:nvPr/>
        </p:nvSpPr>
        <p:spPr>
          <a:xfrm>
            <a:off x="2915844" y="206828"/>
            <a:ext cx="3312312" cy="584775"/>
          </a:xfrm>
          <a:prstGeom prst="rect">
            <a:avLst/>
          </a:prstGeom>
          <a:noFill/>
        </p:spPr>
        <p:txBody>
          <a:bodyPr wrap="square" rtlCol="0">
            <a:spAutoFit/>
          </a:bodyPr>
          <a:lstStyle/>
          <a:p>
            <a:r>
              <a:rPr lang="en-US" sz="3200">
                <a:latin typeface="Oswald"/>
              </a:rPr>
              <a:t>Avoiding Images</a:t>
            </a:r>
            <a:endParaRPr lang="en-US" sz="3200"/>
          </a:p>
        </p:txBody>
      </p:sp>
    </p:spTree>
    <p:extLst>
      <p:ext uri="{BB962C8B-B14F-4D97-AF65-F5344CB8AC3E}">
        <p14:creationId xmlns:p14="http://schemas.microsoft.com/office/powerpoint/2010/main" val="3774133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nvGraphicFramePr>
        <p:xfrm>
          <a:off x="1183488" y="942620"/>
          <a:ext cx="6138588" cy="1166331"/>
        </p:xfrm>
        <a:graphic>
          <a:graphicData uri="http://schemas.openxmlformats.org/drawingml/2006/table">
            <a:tbl>
              <a:tblPr firstRow="1" bandRow="1">
                <a:tableStyleId>{5C22544A-7EE6-4342-B048-85BDC9FD1C3A}</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t>Explicit</a:t>
                      </a:r>
                    </a:p>
                  </a:txBody>
                  <a:tcPr marL="68580" marR="68580" marT="34290" marB="34290"/>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t>Avoid</a:t>
                      </a:r>
                    </a:p>
                  </a:txBody>
                  <a:tcPr marL="68580" marR="68580" marT="34290" marB="34290"/>
                </a:tc>
                <a:extLst>
                  <a:ext uri="{0D108BD9-81ED-4DB2-BD59-A6C34878D82A}">
                    <a16:rowId xmlns:a16="http://schemas.microsoft.com/office/drawing/2014/main" val="2649233610"/>
                  </a:ext>
                </a:extLst>
              </a:tr>
              <a:tr h="292119">
                <a:tc>
                  <a:txBody>
                    <a:bodyPr/>
                    <a:lstStyle/>
                    <a:p>
                      <a:r>
                        <a:rPr lang="en-US" sz="1100"/>
                        <a:t>Moral</a:t>
                      </a:r>
                    </a:p>
                  </a:txBody>
                  <a:tcPr marL="68580" marR="68580" marT="34290" marB="34290"/>
                </a:tc>
                <a:tc>
                  <a:txBody>
                    <a:bodyPr/>
                    <a:lstStyle/>
                    <a:p>
                      <a:r>
                        <a:rPr lang="en-US" sz="1100">
                          <a:solidFill>
                            <a:schemeClr val="bg1">
                              <a:lumMod val="95000"/>
                            </a:schemeClr>
                          </a:solidFill>
                        </a:rPr>
                        <a:t>10.99% faster</a:t>
                      </a:r>
                    </a:p>
                  </a:txBody>
                  <a:tcPr marL="68580" marR="68580" marT="34290" marB="34290">
                    <a:solidFill>
                      <a:schemeClr val="tx2">
                        <a:lumMod val="90000"/>
                      </a:schemeClr>
                    </a:solidFill>
                  </a:tcPr>
                </a:tc>
                <a:tc>
                  <a:txBody>
                    <a:bodyPr/>
                    <a:lstStyle/>
                    <a:p>
                      <a:r>
                        <a:rPr lang="en-US" sz="1100">
                          <a:solidFill>
                            <a:srgbClr val="FF0000"/>
                          </a:solidFill>
                          <a:effectLst/>
                        </a:rPr>
                        <a:t>10.81% faster</a:t>
                      </a:r>
                    </a:p>
                  </a:txBody>
                  <a:tcPr marL="68580" marR="68580" marT="34290" marB="34290"/>
                </a:tc>
                <a:extLst>
                  <a:ext uri="{0D108BD9-81ED-4DB2-BD59-A6C34878D82A}">
                    <a16:rowId xmlns:a16="http://schemas.microsoft.com/office/drawing/2014/main" val="3019400026"/>
                  </a:ext>
                </a:extLst>
              </a:tr>
              <a:tr h="292119">
                <a:tc>
                  <a:txBody>
                    <a:bodyPr/>
                    <a:lstStyle/>
                    <a:p>
                      <a:r>
                        <a:rPr lang="en-US" sz="1100"/>
                        <a:t>Immoral</a:t>
                      </a:r>
                    </a:p>
                  </a:txBody>
                  <a:tcPr marL="68580" marR="68580" marT="34290" marB="34290"/>
                </a:tc>
                <a:tc>
                  <a:txBody>
                    <a:bodyPr/>
                    <a:lstStyle/>
                    <a:p>
                      <a:r>
                        <a:rPr lang="en-US" sz="1100">
                          <a:solidFill>
                            <a:schemeClr val="bg1">
                              <a:lumMod val="95000"/>
                            </a:schemeClr>
                          </a:solidFill>
                        </a:rPr>
                        <a:t>14.79% faster</a:t>
                      </a:r>
                    </a:p>
                  </a:txBody>
                  <a:tcPr marL="68580" marR="68580" marT="34290" marB="34290">
                    <a:solidFill>
                      <a:schemeClr val="tx2">
                        <a:lumMod val="90000"/>
                      </a:schemeClr>
                    </a:solidFill>
                  </a:tcPr>
                </a:tc>
                <a:tc>
                  <a:txBody>
                    <a:bodyPr/>
                    <a:lstStyle/>
                    <a:p>
                      <a:r>
                        <a:rPr lang="en-US" sz="1100">
                          <a:solidFill>
                            <a:srgbClr val="FF0000"/>
                          </a:solidFill>
                        </a:rPr>
                        <a:t>13.54% faster</a:t>
                      </a:r>
                    </a:p>
                  </a:txBody>
                  <a:tcPr marL="68580" marR="68580" marT="34290" marB="34290"/>
                </a:tc>
                <a:extLst>
                  <a:ext uri="{0D108BD9-81ED-4DB2-BD59-A6C34878D82A}">
                    <a16:rowId xmlns:a16="http://schemas.microsoft.com/office/drawing/2014/main" val="2302549900"/>
                  </a:ext>
                </a:extLst>
              </a:tr>
              <a:tr h="292119">
                <a:tc>
                  <a:txBody>
                    <a:bodyPr/>
                    <a:lstStyle/>
                    <a:p>
                      <a:r>
                        <a:rPr lang="en-US" sz="1100"/>
                        <a:t>Neutral</a:t>
                      </a:r>
                    </a:p>
                  </a:txBody>
                  <a:tcPr marL="68580" marR="68580" marT="34290" marB="34290"/>
                </a:tc>
                <a:tc>
                  <a:txBody>
                    <a:bodyPr/>
                    <a:lstStyle/>
                    <a:p>
                      <a:r>
                        <a:rPr lang="en-US" sz="1100">
                          <a:solidFill>
                            <a:schemeClr val="bg1">
                              <a:lumMod val="95000"/>
                            </a:schemeClr>
                          </a:solidFill>
                        </a:rPr>
                        <a:t>0.03% slower</a:t>
                      </a:r>
                    </a:p>
                  </a:txBody>
                  <a:tcPr marL="68580" marR="68580" marT="34290" marB="34290">
                    <a:solidFill>
                      <a:schemeClr val="tx2">
                        <a:lumMod val="90000"/>
                      </a:schemeClr>
                    </a:solidFill>
                  </a:tcPr>
                </a:tc>
                <a:tc>
                  <a:txBody>
                    <a:bodyPr/>
                    <a:lstStyle/>
                    <a:p>
                      <a:r>
                        <a:rPr lang="en-US" sz="1100">
                          <a:solidFill>
                            <a:schemeClr val="tx1"/>
                          </a:solidFill>
                        </a:rPr>
                        <a:t>Point of Reference</a:t>
                      </a:r>
                    </a:p>
                  </a:txBody>
                  <a:tcPr marL="68580" marR="68580" marT="34290" marB="34290"/>
                </a:tc>
                <a:extLst>
                  <a:ext uri="{0D108BD9-81ED-4DB2-BD59-A6C34878D82A}">
                    <a16:rowId xmlns:a16="http://schemas.microsoft.com/office/drawing/2014/main" val="1091224233"/>
                  </a:ext>
                </a:extLst>
              </a:tr>
            </a:tbl>
          </a:graphicData>
        </a:graphic>
      </p:graphicFrame>
      <p:graphicFrame>
        <p:nvGraphicFramePr>
          <p:cNvPr id="3" name="Table 2">
            <a:extLst>
              <a:ext uri="{FF2B5EF4-FFF2-40B4-BE49-F238E27FC236}">
                <a16:creationId xmlns:a16="http://schemas.microsoft.com/office/drawing/2014/main" id="{846C55B4-A08B-7179-0E88-321469A4D4F9}"/>
              </a:ext>
            </a:extLst>
          </p:cNvPr>
          <p:cNvGraphicFramePr>
            <a:graphicFrameLocks noGrp="1"/>
          </p:cNvGraphicFramePr>
          <p:nvPr>
            <p:extLst>
              <p:ext uri="{D42A27DB-BD31-4B8C-83A1-F6EECF244321}">
                <p14:modId xmlns:p14="http://schemas.microsoft.com/office/powerpoint/2010/main" val="1973421364"/>
              </p:ext>
            </p:extLst>
          </p:nvPr>
        </p:nvGraphicFramePr>
        <p:xfrm>
          <a:off x="1183488" y="2633281"/>
          <a:ext cx="6138588" cy="1166331"/>
        </p:xfrm>
        <a:graphic>
          <a:graphicData uri="http://schemas.openxmlformats.org/drawingml/2006/table">
            <a:tbl>
              <a:tblPr firstRow="1" bandRow="1">
                <a:tableStyleId>{073A0DAA-6AF3-43AB-8588-CEC1D06C72B9}</a:tableStyleId>
              </a:tblPr>
              <a:tblGrid>
                <a:gridCol w="2013254">
                  <a:extLst>
                    <a:ext uri="{9D8B030D-6E8A-4147-A177-3AD203B41FA5}">
                      <a16:colId xmlns:a16="http://schemas.microsoft.com/office/drawing/2014/main" val="3695794563"/>
                    </a:ext>
                  </a:extLst>
                </a:gridCol>
                <a:gridCol w="2073542">
                  <a:extLst>
                    <a:ext uri="{9D8B030D-6E8A-4147-A177-3AD203B41FA5}">
                      <a16:colId xmlns:a16="http://schemas.microsoft.com/office/drawing/2014/main" val="1653890687"/>
                    </a:ext>
                  </a:extLst>
                </a:gridCol>
                <a:gridCol w="2051792">
                  <a:extLst>
                    <a:ext uri="{9D8B030D-6E8A-4147-A177-3AD203B41FA5}">
                      <a16:colId xmlns:a16="http://schemas.microsoft.com/office/drawing/2014/main" val="756465668"/>
                    </a:ext>
                  </a:extLst>
                </a:gridCol>
              </a:tblGrid>
              <a:tr h="289974">
                <a:tc>
                  <a:txBody>
                    <a:bodyPr/>
                    <a:lstStyle/>
                    <a:p>
                      <a:r>
                        <a:rPr lang="en-US" sz="1100">
                          <a:solidFill>
                            <a:schemeClr val="bg1">
                              <a:lumMod val="95000"/>
                            </a:schemeClr>
                          </a:solidFill>
                        </a:rPr>
                        <a:t>Implicit</a:t>
                      </a:r>
                    </a:p>
                  </a:txBody>
                  <a:tcPr marL="68580" marR="68580" marT="34290" marB="34290">
                    <a:solidFill>
                      <a:schemeClr val="tx2">
                        <a:lumMod val="90000"/>
                      </a:schemeClr>
                    </a:solidFill>
                  </a:tcPr>
                </a:tc>
                <a:tc>
                  <a:txBody>
                    <a:bodyPr/>
                    <a:lstStyle/>
                    <a:p>
                      <a:r>
                        <a:rPr lang="en-US" sz="1100">
                          <a:solidFill>
                            <a:schemeClr val="bg1">
                              <a:lumMod val="95000"/>
                            </a:schemeClr>
                          </a:solidFill>
                        </a:rPr>
                        <a:t>Approach </a:t>
                      </a:r>
                    </a:p>
                  </a:txBody>
                  <a:tcPr marL="68580" marR="68580" marT="34290" marB="34290">
                    <a:solidFill>
                      <a:schemeClr val="tx2">
                        <a:lumMod val="90000"/>
                      </a:schemeClr>
                    </a:solidFill>
                  </a:tcPr>
                </a:tc>
                <a:tc>
                  <a:txBody>
                    <a:bodyPr/>
                    <a:lstStyle/>
                    <a:p>
                      <a:r>
                        <a:rPr lang="en-US" sz="1100">
                          <a:solidFill>
                            <a:schemeClr val="bg1">
                              <a:lumMod val="95000"/>
                            </a:schemeClr>
                          </a:solidFill>
                        </a:rPr>
                        <a:t>Avoid</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92119">
                <a:tc>
                  <a:txBody>
                    <a:bodyPr/>
                    <a:lstStyle/>
                    <a:p>
                      <a:r>
                        <a:rPr lang="en-US" sz="1100">
                          <a:solidFill>
                            <a:schemeClr val="bg1">
                              <a:lumMod val="95000"/>
                            </a:schemeClr>
                          </a:solidFill>
                        </a:rPr>
                        <a:t>Moral</a:t>
                      </a:r>
                    </a:p>
                  </a:txBody>
                  <a:tcPr marL="68580" marR="68580" marT="34290" marB="34290">
                    <a:solidFill>
                      <a:schemeClr val="tx2">
                        <a:lumMod val="90000"/>
                      </a:schemeClr>
                    </a:solidFill>
                  </a:tcPr>
                </a:tc>
                <a:tc>
                  <a:txBody>
                    <a:bodyPr/>
                    <a:lstStyle/>
                    <a:p>
                      <a:r>
                        <a:rPr lang="en-US" sz="1100">
                          <a:solidFill>
                            <a:schemeClr val="bg1">
                              <a:lumMod val="95000"/>
                            </a:schemeClr>
                          </a:solidFill>
                        </a:rPr>
                        <a:t>3.12% faster</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1.00% faster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92119">
                <a:tc>
                  <a:txBody>
                    <a:bodyPr/>
                    <a:lstStyle/>
                    <a:p>
                      <a:r>
                        <a:rPr lang="en-US" sz="1100">
                          <a:solidFill>
                            <a:schemeClr val="bg1">
                              <a:lumMod val="95000"/>
                            </a:schemeClr>
                          </a:solidFill>
                        </a:rPr>
                        <a:t>Immoral</a:t>
                      </a:r>
                    </a:p>
                  </a:txBody>
                  <a:tcPr marL="68580" marR="68580" marT="34290" marB="34290">
                    <a:solidFill>
                      <a:schemeClr val="tx2">
                        <a:lumMod val="90000"/>
                      </a:schemeClr>
                    </a:solidFill>
                  </a:tcPr>
                </a:tc>
                <a:tc>
                  <a:txBody>
                    <a:bodyPr/>
                    <a:lstStyle/>
                    <a:p>
                      <a:r>
                        <a:rPr lang="en-US" sz="1100">
                          <a:solidFill>
                            <a:schemeClr val="bg1">
                              <a:lumMod val="95000"/>
                            </a:schemeClr>
                          </a:solidFill>
                        </a:rPr>
                        <a:t>2.07%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1.03% faster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92119">
                <a:tc>
                  <a:txBody>
                    <a:bodyPr/>
                    <a:lstStyle/>
                    <a:p>
                      <a:r>
                        <a:rPr lang="en-US" sz="1100">
                          <a:solidFill>
                            <a:schemeClr val="bg1">
                              <a:lumMod val="95000"/>
                            </a:schemeClr>
                          </a:solidFill>
                        </a:rPr>
                        <a:t>Neutral</a:t>
                      </a:r>
                    </a:p>
                  </a:txBody>
                  <a:tcPr marL="68580" marR="68580" marT="34290" marB="34290">
                    <a:solidFill>
                      <a:schemeClr val="tx2">
                        <a:lumMod val="90000"/>
                      </a:schemeClr>
                    </a:solidFill>
                  </a:tcPr>
                </a:tc>
                <a:tc>
                  <a:txBody>
                    <a:bodyPr/>
                    <a:lstStyle/>
                    <a:p>
                      <a:r>
                        <a:rPr lang="en-US" sz="1100">
                          <a:solidFill>
                            <a:schemeClr val="bg1">
                              <a:lumMod val="95000"/>
                            </a:schemeClr>
                          </a:solidFill>
                        </a:rPr>
                        <a:t>1.86%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381793108"/>
                  </a:ext>
                </a:extLst>
              </a:tr>
            </a:tbl>
          </a:graphicData>
        </a:graphic>
      </p:graphicFrame>
      <p:sp>
        <p:nvSpPr>
          <p:cNvPr id="5" name="TextBox 4">
            <a:extLst>
              <a:ext uri="{FF2B5EF4-FFF2-40B4-BE49-F238E27FC236}">
                <a16:creationId xmlns:a16="http://schemas.microsoft.com/office/drawing/2014/main" id="{48B61B2D-2CA7-504A-32AC-64167EDE884C}"/>
              </a:ext>
            </a:extLst>
          </p:cNvPr>
          <p:cNvSpPr txBox="1"/>
          <p:nvPr/>
        </p:nvSpPr>
        <p:spPr>
          <a:xfrm>
            <a:off x="1060383" y="3868398"/>
            <a:ext cx="8083617" cy="707886"/>
          </a:xfrm>
          <a:prstGeom prst="rect">
            <a:avLst/>
          </a:prstGeom>
          <a:noFill/>
        </p:spPr>
        <p:txBody>
          <a:bodyPr wrap="square" rtlCol="0">
            <a:spAutoFit/>
          </a:bodyPr>
          <a:lstStyle/>
          <a:p>
            <a:r>
              <a:rPr lang="en-US" sz="2000">
                <a:solidFill>
                  <a:srgbClr val="FF0000"/>
                </a:solidFill>
              </a:rPr>
              <a:t>Avoiding Immoral images 3.16% faster than avoiding Moral images.</a:t>
            </a:r>
          </a:p>
          <a:p>
            <a:r>
              <a:rPr lang="en-US" sz="2000">
                <a:solidFill>
                  <a:srgbClr val="FF0000"/>
                </a:solidFill>
              </a:rPr>
              <a:t>95% CI:  (1.19%,5.18%)</a:t>
            </a:r>
          </a:p>
        </p:txBody>
      </p:sp>
      <p:sp>
        <p:nvSpPr>
          <p:cNvPr id="7" name="TextBox 6">
            <a:extLst>
              <a:ext uri="{FF2B5EF4-FFF2-40B4-BE49-F238E27FC236}">
                <a16:creationId xmlns:a16="http://schemas.microsoft.com/office/drawing/2014/main" id="{D4FB780D-65D1-EC78-7E14-A77D7A18A9B1}"/>
              </a:ext>
            </a:extLst>
          </p:cNvPr>
          <p:cNvSpPr txBox="1"/>
          <p:nvPr/>
        </p:nvSpPr>
        <p:spPr>
          <a:xfrm>
            <a:off x="802334" y="327246"/>
            <a:ext cx="9064592" cy="461665"/>
          </a:xfrm>
          <a:prstGeom prst="rect">
            <a:avLst/>
          </a:prstGeom>
          <a:noFill/>
        </p:spPr>
        <p:txBody>
          <a:bodyPr wrap="square" rtlCol="0">
            <a:spAutoFit/>
          </a:bodyPr>
          <a:lstStyle/>
          <a:p>
            <a:r>
              <a:rPr lang="en-US" sz="2400">
                <a:latin typeface="Oswald"/>
              </a:rPr>
              <a:t>Is avoiding Immoral images faster than avoiding Moral images?</a:t>
            </a:r>
            <a:endParaRPr lang="en-US" sz="2400"/>
          </a:p>
        </p:txBody>
      </p:sp>
    </p:spTree>
    <p:extLst>
      <p:ext uri="{BB962C8B-B14F-4D97-AF65-F5344CB8AC3E}">
        <p14:creationId xmlns:p14="http://schemas.microsoft.com/office/powerpoint/2010/main" val="3513622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3A1F-2F42-44CB-987B-DBEF86D51A5B}"/>
              </a:ext>
            </a:extLst>
          </p:cNvPr>
          <p:cNvSpPr>
            <a:spLocks noGrp="1"/>
          </p:cNvSpPr>
          <p:nvPr>
            <p:ph type="title"/>
          </p:nvPr>
        </p:nvSpPr>
        <p:spPr>
          <a:xfrm>
            <a:off x="311700" y="445025"/>
            <a:ext cx="8527169" cy="566132"/>
          </a:xfrm>
        </p:spPr>
        <p:txBody>
          <a:bodyPr>
            <a:normAutofit fontScale="90000"/>
          </a:bodyPr>
          <a:lstStyle/>
          <a:p>
            <a:pPr algn="ctr"/>
            <a:r>
              <a:rPr lang="en-US">
                <a:latin typeface="Oswald"/>
              </a:rPr>
              <a:t>Moral Behavior Summary</a:t>
            </a:r>
          </a:p>
        </p:txBody>
      </p:sp>
      <p:sp>
        <p:nvSpPr>
          <p:cNvPr id="4" name="TextBox 3">
            <a:extLst>
              <a:ext uri="{FF2B5EF4-FFF2-40B4-BE49-F238E27FC236}">
                <a16:creationId xmlns:a16="http://schemas.microsoft.com/office/drawing/2014/main" id="{82BA72F9-8AA7-4D88-C94B-71D3A8280A03}"/>
              </a:ext>
            </a:extLst>
          </p:cNvPr>
          <p:cNvSpPr txBox="1"/>
          <p:nvPr/>
        </p:nvSpPr>
        <p:spPr>
          <a:xfrm>
            <a:off x="255543" y="1019356"/>
            <a:ext cx="424906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92D050"/>
                </a:solidFill>
                <a:latin typeface="Oswald"/>
                <a:cs typeface="Segoe UI"/>
              </a:rPr>
              <a:t>Approach</a:t>
            </a:r>
            <a:endParaRPr lang="en-US"/>
          </a:p>
          <a:p>
            <a:pPr algn="ctr"/>
            <a:endParaRPr lang="en-US" sz="2400">
              <a:latin typeface="Oswald"/>
              <a:cs typeface="Segoe UI"/>
            </a:endParaRPr>
          </a:p>
          <a:p>
            <a:pPr algn="ctr"/>
            <a:r>
              <a:rPr lang="en-US" sz="2400">
                <a:latin typeface="Oswald"/>
                <a:cs typeface="Segoe UI"/>
              </a:rPr>
              <a:t>People approach moral phrases faster than they approach immoral phrases​</a:t>
            </a:r>
            <a:endParaRPr lang="en-US"/>
          </a:p>
          <a:p>
            <a:pPr algn="ctr"/>
            <a:r>
              <a:rPr lang="en-US" sz="2400">
                <a:latin typeface="Oswald"/>
                <a:cs typeface="Segoe UI"/>
              </a:rPr>
              <a:t>​</a:t>
            </a:r>
          </a:p>
          <a:p>
            <a:pPr algn="ctr"/>
            <a:endParaRPr lang="en-US" sz="2400">
              <a:latin typeface="Oswald"/>
              <a:cs typeface="Segoe UI"/>
            </a:endParaRPr>
          </a:p>
          <a:p>
            <a:pPr algn="ctr"/>
            <a:r>
              <a:rPr lang="en-US" sz="2400">
                <a:latin typeface="Oswald"/>
                <a:cs typeface="Segoe UI"/>
              </a:rPr>
              <a:t>People approach moral images slower than they approach immoral images*</a:t>
            </a:r>
          </a:p>
        </p:txBody>
      </p:sp>
      <p:sp>
        <p:nvSpPr>
          <p:cNvPr id="5" name="TextBox 4">
            <a:extLst>
              <a:ext uri="{FF2B5EF4-FFF2-40B4-BE49-F238E27FC236}">
                <a16:creationId xmlns:a16="http://schemas.microsoft.com/office/drawing/2014/main" id="{234A76B3-1CF2-3874-59AA-6AA340C64569}"/>
              </a:ext>
            </a:extLst>
          </p:cNvPr>
          <p:cNvSpPr txBox="1"/>
          <p:nvPr/>
        </p:nvSpPr>
        <p:spPr>
          <a:xfrm>
            <a:off x="4865975" y="1019356"/>
            <a:ext cx="401101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ED5885"/>
                </a:solidFill>
                <a:latin typeface="Oswald"/>
                <a:cs typeface="Segoe UI"/>
              </a:rPr>
              <a:t>Avoidance</a:t>
            </a:r>
          </a:p>
          <a:p>
            <a:pPr algn="ctr"/>
            <a:endParaRPr lang="en-US" sz="2400">
              <a:latin typeface="Oswald"/>
              <a:cs typeface="Segoe UI"/>
            </a:endParaRPr>
          </a:p>
          <a:p>
            <a:pPr algn="ctr"/>
            <a:r>
              <a:rPr lang="en-US" sz="2400">
                <a:latin typeface="Oswald"/>
                <a:cs typeface="Segoe UI"/>
              </a:rPr>
              <a:t>People avoid immoral images faster than moral images</a:t>
            </a:r>
          </a:p>
        </p:txBody>
      </p:sp>
    </p:spTree>
    <p:extLst>
      <p:ext uri="{BB962C8B-B14F-4D97-AF65-F5344CB8AC3E}">
        <p14:creationId xmlns:p14="http://schemas.microsoft.com/office/powerpoint/2010/main" val="1526754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r>
              <a:rPr lang="en">
                <a:latin typeface="Oswald"/>
                <a:ea typeface="Oswald"/>
                <a:cs typeface="Oswald"/>
                <a:sym typeface="Oswald"/>
              </a:rPr>
              <a:t>Is the relationship predictive?</a:t>
            </a:r>
            <a:endParaRPr>
              <a:solidFill>
                <a:schemeClr val="lt1"/>
              </a:solidFill>
              <a:latin typeface="Oswald"/>
              <a:ea typeface="Oswald"/>
              <a:cs typeface="Oswald"/>
              <a:sym typeface="Oswald"/>
            </a:endParaRPr>
          </a:p>
          <a:p>
            <a:pPr marL="0" lvl="0" indent="0" algn="ctr" rtl="0">
              <a:spcBef>
                <a:spcPts val="0"/>
              </a:spcBef>
              <a:spcAft>
                <a:spcPts val="0"/>
              </a:spcAft>
              <a:buNone/>
            </a:pPr>
            <a:r>
              <a:rPr lang="en">
                <a:solidFill>
                  <a:schemeClr val="lt1"/>
                </a:solidFill>
                <a:latin typeface="Oswald"/>
                <a:ea typeface="Oswald"/>
                <a:cs typeface="Oswald"/>
                <a:sym typeface="Oswald"/>
              </a:rPr>
              <a:t>Supervised ML Prediction</a:t>
            </a:r>
            <a:endParaRPr lang="en-US">
              <a:solidFill>
                <a:schemeClr val="lt1"/>
              </a:solidFill>
              <a:latin typeface="Oswald"/>
              <a:ea typeface="Oswald"/>
              <a:cs typeface="Oswald"/>
              <a:sym typeface="Oswald"/>
            </a:endParaRPr>
          </a:p>
        </p:txBody>
      </p:sp>
    </p:spTree>
    <p:extLst>
      <p:ext uri="{BB962C8B-B14F-4D97-AF65-F5344CB8AC3E}">
        <p14:creationId xmlns:p14="http://schemas.microsoft.com/office/powerpoint/2010/main" val="2900948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5259318" y="-2011"/>
            <a:ext cx="3646042" cy="841800"/>
          </a:xfrm>
          <a:prstGeom prst="rect">
            <a:avLst/>
          </a:prstGeom>
        </p:spPr>
        <p:txBody>
          <a:bodyPr spcFirstLastPara="1" wrap="square" lIns="91425" tIns="91425" rIns="91425" bIns="91425" anchor="ctr" anchorCtr="0">
            <a:normAutofit/>
          </a:bodyPr>
          <a:lstStyle/>
          <a:p>
            <a:r>
              <a:rPr lang="en">
                <a:solidFill>
                  <a:schemeClr val="lt1"/>
                </a:solidFill>
                <a:latin typeface="Oswald"/>
                <a:ea typeface="Oswald"/>
                <a:cs typeface="Oswald"/>
                <a:sym typeface="Oswald"/>
              </a:rPr>
              <a:t>Images</a:t>
            </a:r>
            <a:endParaRPr lang="en-US">
              <a:solidFill>
                <a:schemeClr val="lt1"/>
              </a:solidFill>
              <a:latin typeface="Oswald"/>
              <a:ea typeface="Oswald"/>
              <a:cs typeface="Oswald"/>
            </a:endParaRPr>
          </a:p>
        </p:txBody>
      </p:sp>
      <p:pic>
        <p:nvPicPr>
          <p:cNvPr id="2" name="Picture 1" descr="A graph with blue and black bars&#10;&#10;Description automatically generated">
            <a:extLst>
              <a:ext uri="{FF2B5EF4-FFF2-40B4-BE49-F238E27FC236}">
                <a16:creationId xmlns:a16="http://schemas.microsoft.com/office/drawing/2014/main" id="{20E2C90D-0FFC-2F31-7FAA-E71B0CC3C82C}"/>
              </a:ext>
            </a:extLst>
          </p:cNvPr>
          <p:cNvPicPr>
            <a:picLocks noChangeAspect="1"/>
          </p:cNvPicPr>
          <p:nvPr/>
        </p:nvPicPr>
        <p:blipFill>
          <a:blip r:embed="rId3"/>
          <a:stretch>
            <a:fillRect/>
          </a:stretch>
        </p:blipFill>
        <p:spPr>
          <a:xfrm>
            <a:off x="5334901" y="835182"/>
            <a:ext cx="3250195" cy="2437647"/>
          </a:xfrm>
          <a:prstGeom prst="rect">
            <a:avLst/>
          </a:prstGeom>
        </p:spPr>
      </p:pic>
      <p:sp>
        <p:nvSpPr>
          <p:cNvPr id="4" name="Google Shape;513;p69">
            <a:extLst>
              <a:ext uri="{FF2B5EF4-FFF2-40B4-BE49-F238E27FC236}">
                <a16:creationId xmlns:a16="http://schemas.microsoft.com/office/drawing/2014/main" id="{1D5F8BAD-595B-09E3-8D1E-7372C24056ED}"/>
              </a:ext>
            </a:extLst>
          </p:cNvPr>
          <p:cNvSpPr txBox="1">
            <a:spLocks/>
          </p:cNvSpPr>
          <p:nvPr/>
        </p:nvSpPr>
        <p:spPr>
          <a:xfrm>
            <a:off x="341777" y="-2388"/>
            <a:ext cx="3646042" cy="84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Phrases</a:t>
            </a:r>
            <a:endParaRPr lang="en-US">
              <a:solidFill>
                <a:schemeClr val="lt1"/>
              </a:solidFill>
              <a:latin typeface="Oswald"/>
              <a:ea typeface="Oswald"/>
              <a:cs typeface="Oswald"/>
            </a:endParaRPr>
          </a:p>
        </p:txBody>
      </p:sp>
      <p:pic>
        <p:nvPicPr>
          <p:cNvPr id="5" name="Picture 4" descr="A graph with blue and black bars&#10;&#10;Description automatically generated">
            <a:extLst>
              <a:ext uri="{FF2B5EF4-FFF2-40B4-BE49-F238E27FC236}">
                <a16:creationId xmlns:a16="http://schemas.microsoft.com/office/drawing/2014/main" id="{0B049C96-D47D-ADC2-1DD9-89C8105AF264}"/>
              </a:ext>
            </a:extLst>
          </p:cNvPr>
          <p:cNvPicPr>
            <a:picLocks noChangeAspect="1"/>
          </p:cNvPicPr>
          <p:nvPr/>
        </p:nvPicPr>
        <p:blipFill>
          <a:blip r:embed="rId4"/>
          <a:stretch>
            <a:fillRect/>
          </a:stretch>
        </p:blipFill>
        <p:spPr>
          <a:xfrm>
            <a:off x="535813" y="829524"/>
            <a:ext cx="3255854" cy="2443305"/>
          </a:xfrm>
          <a:prstGeom prst="rect">
            <a:avLst/>
          </a:prstGeom>
        </p:spPr>
      </p:pic>
      <p:pic>
        <p:nvPicPr>
          <p:cNvPr id="6" name="Picture 5" descr="A white rectangular table with black text&#10;&#10;Description automatically generated">
            <a:extLst>
              <a:ext uri="{FF2B5EF4-FFF2-40B4-BE49-F238E27FC236}">
                <a16:creationId xmlns:a16="http://schemas.microsoft.com/office/drawing/2014/main" id="{4A68ACF0-658C-6FFF-3B75-487477A7067F}"/>
              </a:ext>
            </a:extLst>
          </p:cNvPr>
          <p:cNvPicPr>
            <a:picLocks noChangeAspect="1"/>
          </p:cNvPicPr>
          <p:nvPr/>
        </p:nvPicPr>
        <p:blipFill>
          <a:blip r:embed="rId5"/>
          <a:stretch>
            <a:fillRect/>
          </a:stretch>
        </p:blipFill>
        <p:spPr>
          <a:xfrm>
            <a:off x="288636" y="3543460"/>
            <a:ext cx="3994842" cy="1473040"/>
          </a:xfrm>
          <a:prstGeom prst="rect">
            <a:avLst/>
          </a:prstGeom>
        </p:spPr>
      </p:pic>
      <p:pic>
        <p:nvPicPr>
          <p:cNvPr id="7" name="Picture 6" descr="A white rectangular table with black text&#10;&#10;Description automatically generated">
            <a:extLst>
              <a:ext uri="{FF2B5EF4-FFF2-40B4-BE49-F238E27FC236}">
                <a16:creationId xmlns:a16="http://schemas.microsoft.com/office/drawing/2014/main" id="{1757C518-9AC5-E0A8-76B4-D6D9649FF2EB}"/>
              </a:ext>
            </a:extLst>
          </p:cNvPr>
          <p:cNvPicPr>
            <a:picLocks noChangeAspect="1"/>
          </p:cNvPicPr>
          <p:nvPr/>
        </p:nvPicPr>
        <p:blipFill>
          <a:blip r:embed="rId6"/>
          <a:stretch>
            <a:fillRect/>
          </a:stretch>
        </p:blipFill>
        <p:spPr>
          <a:xfrm>
            <a:off x="4898619" y="3506023"/>
            <a:ext cx="4124986" cy="1541811"/>
          </a:xfrm>
          <a:prstGeom prst="rect">
            <a:avLst/>
          </a:prstGeom>
        </p:spPr>
      </p:pic>
      <p:sp>
        <p:nvSpPr>
          <p:cNvPr id="12" name="Rectangle 11">
            <a:extLst>
              <a:ext uri="{FF2B5EF4-FFF2-40B4-BE49-F238E27FC236}">
                <a16:creationId xmlns:a16="http://schemas.microsoft.com/office/drawing/2014/main" id="{B72F546E-F823-EB8A-9029-3539E2617D1C}"/>
              </a:ext>
            </a:extLst>
          </p:cNvPr>
          <p:cNvSpPr/>
          <p:nvPr/>
        </p:nvSpPr>
        <p:spPr>
          <a:xfrm>
            <a:off x="859820" y="2438794"/>
            <a:ext cx="2859222" cy="172226"/>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775760-F127-5CF7-FD18-E668191E7831}"/>
              </a:ext>
            </a:extLst>
          </p:cNvPr>
          <p:cNvSpPr/>
          <p:nvPr/>
        </p:nvSpPr>
        <p:spPr>
          <a:xfrm>
            <a:off x="5647820" y="2194856"/>
            <a:ext cx="2859222" cy="172226"/>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47B5A7-7685-8EF1-BD98-6664B0148636}"/>
              </a:ext>
            </a:extLst>
          </p:cNvPr>
          <p:cNvSpPr/>
          <p:nvPr/>
        </p:nvSpPr>
        <p:spPr>
          <a:xfrm>
            <a:off x="286543" y="4454364"/>
            <a:ext cx="3949468" cy="251356"/>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584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Shape 512"/>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9D958BFF-6991-07D1-EA0F-D126AB31809E}"/>
              </a:ext>
            </a:extLst>
          </p:cNvPr>
          <p:cNvPicPr>
            <a:picLocks noChangeAspect="1"/>
          </p:cNvPicPr>
          <p:nvPr/>
        </p:nvPicPr>
        <p:blipFill>
          <a:blip r:embed="rId3"/>
          <a:stretch>
            <a:fillRect/>
          </a:stretch>
        </p:blipFill>
        <p:spPr>
          <a:xfrm>
            <a:off x="4998426" y="1650774"/>
            <a:ext cx="4145574" cy="1547408"/>
          </a:xfrm>
          <a:prstGeom prst="rect">
            <a:avLst/>
          </a:prstGeom>
        </p:spPr>
      </p:pic>
      <p:pic>
        <p:nvPicPr>
          <p:cNvPr id="5" name="Picture 4">
            <a:extLst>
              <a:ext uri="{FF2B5EF4-FFF2-40B4-BE49-F238E27FC236}">
                <a16:creationId xmlns:a16="http://schemas.microsoft.com/office/drawing/2014/main" id="{1DC34CCB-975C-4568-8444-2A9D5215FB9C}"/>
              </a:ext>
            </a:extLst>
          </p:cNvPr>
          <p:cNvPicPr>
            <a:picLocks noChangeAspect="1"/>
          </p:cNvPicPr>
          <p:nvPr/>
        </p:nvPicPr>
        <p:blipFill>
          <a:blip r:embed="rId4"/>
          <a:stretch>
            <a:fillRect/>
          </a:stretch>
        </p:blipFill>
        <p:spPr>
          <a:xfrm>
            <a:off x="0" y="1648778"/>
            <a:ext cx="4572000" cy="1527222"/>
          </a:xfrm>
          <a:prstGeom prst="rect">
            <a:avLst/>
          </a:prstGeom>
        </p:spPr>
      </p:pic>
      <p:sp>
        <p:nvSpPr>
          <p:cNvPr id="4" name="Google Shape;513;p69">
            <a:extLst>
              <a:ext uri="{FF2B5EF4-FFF2-40B4-BE49-F238E27FC236}">
                <a16:creationId xmlns:a16="http://schemas.microsoft.com/office/drawing/2014/main" id="{1D5F8BAD-595B-09E3-8D1E-7372C24056ED}"/>
              </a:ext>
            </a:extLst>
          </p:cNvPr>
          <p:cNvSpPr txBox="1">
            <a:spLocks/>
          </p:cNvSpPr>
          <p:nvPr/>
        </p:nvSpPr>
        <p:spPr>
          <a:xfrm>
            <a:off x="2344373" y="1162"/>
            <a:ext cx="4654153" cy="841800"/>
          </a:xfrm>
          <a:prstGeom prst="rect">
            <a:avLst/>
          </a:prstGeom>
          <a:noFill/>
          <a:ln>
            <a:noFill/>
          </a:ln>
        </p:spPr>
        <p:txBody>
          <a:bodyPr spcFirstLastPara="1" wrap="square" lIns="91425" tIns="91425" rIns="91425" bIns="91425" anchor="ctr" anchorCtr="0">
            <a:normAutofit fontScale="7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Phrases – Predicting Moral Valence</a:t>
            </a:r>
            <a:endParaRPr lang="en-US">
              <a:solidFill>
                <a:schemeClr val="lt1"/>
              </a:solidFill>
              <a:latin typeface="Oswald"/>
              <a:ea typeface="Oswald"/>
              <a:cs typeface="Oswald"/>
            </a:endParaRPr>
          </a:p>
        </p:txBody>
      </p:sp>
      <p:sp>
        <p:nvSpPr>
          <p:cNvPr id="15" name="Google Shape;513;p69">
            <a:extLst>
              <a:ext uri="{FF2B5EF4-FFF2-40B4-BE49-F238E27FC236}">
                <a16:creationId xmlns:a16="http://schemas.microsoft.com/office/drawing/2014/main" id="{E2B4075B-B4E6-4C9E-F9C5-D35B94729D45}"/>
              </a:ext>
            </a:extLst>
          </p:cNvPr>
          <p:cNvSpPr txBox="1">
            <a:spLocks/>
          </p:cNvSpPr>
          <p:nvPr/>
        </p:nvSpPr>
        <p:spPr>
          <a:xfrm>
            <a:off x="4980568" y="804005"/>
            <a:ext cx="3646042" cy="79706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4-class</a:t>
            </a:r>
            <a:endParaRPr lang="en-US">
              <a:solidFill>
                <a:schemeClr val="lt1"/>
              </a:solidFill>
              <a:latin typeface="Oswald"/>
              <a:ea typeface="Oswald"/>
              <a:cs typeface="Oswald"/>
            </a:endParaRPr>
          </a:p>
        </p:txBody>
      </p:sp>
      <p:sp>
        <p:nvSpPr>
          <p:cNvPr id="16" name="Google Shape;513;p69">
            <a:extLst>
              <a:ext uri="{FF2B5EF4-FFF2-40B4-BE49-F238E27FC236}">
                <a16:creationId xmlns:a16="http://schemas.microsoft.com/office/drawing/2014/main" id="{AE3231E7-B06C-1E71-0F63-979CCCC0E33D}"/>
              </a:ext>
            </a:extLst>
          </p:cNvPr>
          <p:cNvSpPr txBox="1">
            <a:spLocks/>
          </p:cNvSpPr>
          <p:nvPr/>
        </p:nvSpPr>
        <p:spPr>
          <a:xfrm>
            <a:off x="437" y="804573"/>
            <a:ext cx="3646042" cy="84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3-class</a:t>
            </a:r>
            <a:endParaRPr lang="en-US">
              <a:solidFill>
                <a:schemeClr val="lt1"/>
              </a:solidFill>
              <a:latin typeface="Oswald"/>
              <a:ea typeface="Oswald"/>
              <a:cs typeface="Oswald"/>
            </a:endParaRPr>
          </a:p>
        </p:txBody>
      </p:sp>
      <p:pic>
        <p:nvPicPr>
          <p:cNvPr id="17" name="Picture 16" descr="A black text on a white background&#10;&#10;Description automatically generated">
            <a:extLst>
              <a:ext uri="{FF2B5EF4-FFF2-40B4-BE49-F238E27FC236}">
                <a16:creationId xmlns:a16="http://schemas.microsoft.com/office/drawing/2014/main" id="{49DA10C3-13D1-6AB4-064D-567F0FB313F1}"/>
              </a:ext>
            </a:extLst>
          </p:cNvPr>
          <p:cNvPicPr>
            <a:picLocks noChangeAspect="1"/>
          </p:cNvPicPr>
          <p:nvPr/>
        </p:nvPicPr>
        <p:blipFill>
          <a:blip r:embed="rId5"/>
          <a:stretch>
            <a:fillRect/>
          </a:stretch>
        </p:blipFill>
        <p:spPr>
          <a:xfrm>
            <a:off x="1018012" y="3308498"/>
            <a:ext cx="2540040" cy="785428"/>
          </a:xfrm>
          <a:prstGeom prst="rect">
            <a:avLst/>
          </a:prstGeom>
        </p:spPr>
      </p:pic>
      <p:pic>
        <p:nvPicPr>
          <p:cNvPr id="18" name="Picture 17" descr="A black text on a white background&#10;&#10;Description automatically generated">
            <a:extLst>
              <a:ext uri="{FF2B5EF4-FFF2-40B4-BE49-F238E27FC236}">
                <a16:creationId xmlns:a16="http://schemas.microsoft.com/office/drawing/2014/main" id="{21E8A9F9-96E1-5E7D-F773-463E239A38DF}"/>
              </a:ext>
            </a:extLst>
          </p:cNvPr>
          <p:cNvPicPr>
            <a:picLocks noChangeAspect="1"/>
          </p:cNvPicPr>
          <p:nvPr/>
        </p:nvPicPr>
        <p:blipFill>
          <a:blip r:embed="rId6"/>
          <a:stretch>
            <a:fillRect/>
          </a:stretch>
        </p:blipFill>
        <p:spPr>
          <a:xfrm>
            <a:off x="4975064" y="3257246"/>
            <a:ext cx="3663280" cy="888484"/>
          </a:xfrm>
          <a:prstGeom prst="rect">
            <a:avLst/>
          </a:prstGeom>
        </p:spPr>
      </p:pic>
      <p:sp>
        <p:nvSpPr>
          <p:cNvPr id="22" name="Rectangle 21">
            <a:extLst>
              <a:ext uri="{FF2B5EF4-FFF2-40B4-BE49-F238E27FC236}">
                <a16:creationId xmlns:a16="http://schemas.microsoft.com/office/drawing/2014/main" id="{9741B813-D449-4ED3-17BF-18E1F7DE666D}"/>
              </a:ext>
            </a:extLst>
          </p:cNvPr>
          <p:cNvSpPr/>
          <p:nvPr/>
        </p:nvSpPr>
        <p:spPr>
          <a:xfrm>
            <a:off x="537558" y="2279611"/>
            <a:ext cx="3177942" cy="207395"/>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7A5205A-C10E-DE57-69C8-9C10C4F0C143}"/>
              </a:ext>
            </a:extLst>
          </p:cNvPr>
          <p:cNvSpPr/>
          <p:nvPr/>
        </p:nvSpPr>
        <p:spPr>
          <a:xfrm>
            <a:off x="521072" y="1959793"/>
            <a:ext cx="3193329" cy="220582"/>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6E55CA9-DEFD-9ACC-1D6E-3D56C5202A5B}"/>
              </a:ext>
            </a:extLst>
          </p:cNvPr>
          <p:cNvSpPr/>
          <p:nvPr/>
        </p:nvSpPr>
        <p:spPr>
          <a:xfrm>
            <a:off x="5510217" y="1962010"/>
            <a:ext cx="2859222" cy="312902"/>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513;p69">
            <a:extLst>
              <a:ext uri="{FF2B5EF4-FFF2-40B4-BE49-F238E27FC236}">
                <a16:creationId xmlns:a16="http://schemas.microsoft.com/office/drawing/2014/main" id="{2317B1D8-B6E3-3A79-4D9B-82D6542F1265}"/>
              </a:ext>
            </a:extLst>
          </p:cNvPr>
          <p:cNvSpPr txBox="1">
            <a:spLocks/>
          </p:cNvSpPr>
          <p:nvPr/>
        </p:nvSpPr>
        <p:spPr>
          <a:xfrm>
            <a:off x="462033" y="4166530"/>
            <a:ext cx="3646042" cy="841800"/>
          </a:xfrm>
          <a:prstGeom prst="rect">
            <a:avLst/>
          </a:prstGeom>
          <a:noFill/>
          <a:ln>
            <a:noFill/>
          </a:ln>
        </p:spPr>
        <p:txBody>
          <a:bodyPr spcFirstLastPara="1" wrap="square" lIns="91425" tIns="91425" rIns="91425" bIns="91425" anchor="ctr" anchorCtr="0">
            <a:normAutofit fontScale="7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Affect (.69), Simplicity (.28) carry majority of weight </a:t>
            </a:r>
            <a:endParaRPr lang="en-US">
              <a:solidFill>
                <a:schemeClr val="lt1"/>
              </a:solidFill>
              <a:latin typeface="Oswald"/>
              <a:ea typeface="Oswald"/>
              <a:cs typeface="Oswald"/>
            </a:endParaRPr>
          </a:p>
        </p:txBody>
      </p:sp>
      <p:sp>
        <p:nvSpPr>
          <p:cNvPr id="8" name="Google Shape;513;p69">
            <a:extLst>
              <a:ext uri="{FF2B5EF4-FFF2-40B4-BE49-F238E27FC236}">
                <a16:creationId xmlns:a16="http://schemas.microsoft.com/office/drawing/2014/main" id="{AC467FA6-D8B5-BEE4-9C1E-DD499774A353}"/>
              </a:ext>
            </a:extLst>
          </p:cNvPr>
          <p:cNvSpPr txBox="1">
            <a:spLocks/>
          </p:cNvSpPr>
          <p:nvPr/>
        </p:nvSpPr>
        <p:spPr>
          <a:xfrm>
            <a:off x="5042825" y="4166530"/>
            <a:ext cx="3646042" cy="841800"/>
          </a:xfrm>
          <a:prstGeom prst="rect">
            <a:avLst/>
          </a:prstGeom>
          <a:noFill/>
          <a:ln>
            <a:noFill/>
          </a:ln>
        </p:spPr>
        <p:txBody>
          <a:bodyPr spcFirstLastPara="1" wrap="square" lIns="91425" tIns="91425" rIns="91425" bIns="91425" anchor="ctr" anchorCtr="0">
            <a:normAutofit fontScale="7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solidFill>
                  <a:schemeClr val="lt1"/>
                </a:solidFill>
                <a:latin typeface="Oswald"/>
                <a:ea typeface="Oswald"/>
                <a:cs typeface="Oswald"/>
                <a:sym typeface="Oswald"/>
              </a:rPr>
              <a:t>Affect (.70), Simplicity (.27) carry majority of weight </a:t>
            </a:r>
            <a:endParaRPr lang="en-US">
              <a:solidFill>
                <a:schemeClr val="lt1"/>
              </a:solidFill>
              <a:latin typeface="Oswald"/>
              <a:ea typeface="Oswald"/>
              <a:cs typeface="Oswald"/>
            </a:endParaRPr>
          </a:p>
        </p:txBody>
      </p:sp>
    </p:spTree>
    <p:extLst>
      <p:ext uri="{BB962C8B-B14F-4D97-AF65-F5344CB8AC3E}">
        <p14:creationId xmlns:p14="http://schemas.microsoft.com/office/powerpoint/2010/main" val="343719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mt="52000"/>
          </a:blip>
          <a:srcRect t="8298" b="8298"/>
          <a:stretch/>
        </p:blipFill>
        <p:spPr>
          <a:xfrm>
            <a:off x="0" y="-69273"/>
            <a:ext cx="9143999" cy="5143499"/>
          </a:xfrm>
          <a:prstGeom prst="rect">
            <a:avLst/>
          </a:prstGeom>
          <a:noFill/>
          <a:ln>
            <a:noFill/>
          </a:ln>
          <a:effectLst>
            <a:outerShdw blurRad="57150" dist="19050" dir="5400000" algn="bl" rotWithShape="0">
              <a:srgbClr val="000000">
                <a:alpha val="50000"/>
              </a:srgbClr>
            </a:outerShdw>
          </a:effectLst>
        </p:spPr>
      </p:pic>
      <p:sp>
        <p:nvSpPr>
          <p:cNvPr id="78" name="Google Shape;78;p16"/>
          <p:cNvSpPr txBox="1"/>
          <p:nvPr/>
        </p:nvSpPr>
        <p:spPr>
          <a:xfrm>
            <a:off x="1269200" y="1409700"/>
            <a:ext cx="4331232"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endParaRPr/>
          </a:p>
        </p:txBody>
      </p:sp>
      <p:sp>
        <p:nvSpPr>
          <p:cNvPr id="79" name="Google Shape;79;p16"/>
          <p:cNvSpPr txBox="1"/>
          <p:nvPr/>
        </p:nvSpPr>
        <p:spPr>
          <a:xfrm>
            <a:off x="5847875" y="1409700"/>
            <a:ext cx="24588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0"/>
              <a:t>🐍</a:t>
            </a:r>
            <a:endParaRPr sz="13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tructure&#10;&#10;Description automatically generated">
            <a:extLst>
              <a:ext uri="{FF2B5EF4-FFF2-40B4-BE49-F238E27FC236}">
                <a16:creationId xmlns:a16="http://schemas.microsoft.com/office/drawing/2014/main" id="{256416BD-C3FF-FFFB-40DC-ED53FC656C5E}"/>
              </a:ext>
            </a:extLst>
          </p:cNvPr>
          <p:cNvPicPr>
            <a:picLocks noChangeAspect="1"/>
          </p:cNvPicPr>
          <p:nvPr/>
        </p:nvPicPr>
        <p:blipFill>
          <a:blip r:embed="rId2"/>
          <a:stretch>
            <a:fillRect/>
          </a:stretch>
        </p:blipFill>
        <p:spPr>
          <a:xfrm>
            <a:off x="1410935" y="100257"/>
            <a:ext cx="6322130" cy="5041900"/>
          </a:xfrm>
          <a:prstGeom prst="rect">
            <a:avLst/>
          </a:prstGeom>
          <a:noFill/>
        </p:spPr>
      </p:pic>
      <p:sp>
        <p:nvSpPr>
          <p:cNvPr id="3" name="TextBox 2">
            <a:extLst>
              <a:ext uri="{FF2B5EF4-FFF2-40B4-BE49-F238E27FC236}">
                <a16:creationId xmlns:a16="http://schemas.microsoft.com/office/drawing/2014/main" id="{D9CEB487-51C7-FCE2-CFAD-F202250F2398}"/>
              </a:ext>
            </a:extLst>
          </p:cNvPr>
          <p:cNvSpPr txBox="1"/>
          <p:nvPr/>
        </p:nvSpPr>
        <p:spPr>
          <a:xfrm>
            <a:off x="1047750" y="173181"/>
            <a:ext cx="239007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lumMod val="75000"/>
                  </a:schemeClr>
                </a:solidFill>
              </a:rPr>
              <a:t>Morally Bad</a:t>
            </a:r>
          </a:p>
          <a:p>
            <a:r>
              <a:rPr lang="en-US" dirty="0">
                <a:solidFill>
                  <a:srgbClr val="00B050"/>
                </a:solidFill>
              </a:rPr>
              <a:t>Morally Good</a:t>
            </a:r>
          </a:p>
          <a:p>
            <a:r>
              <a:rPr lang="en-US" dirty="0">
                <a:solidFill>
                  <a:schemeClr val="accent1">
                    <a:lumMod val="75000"/>
                  </a:schemeClr>
                </a:solidFill>
              </a:rPr>
              <a:t>Morally Neutral, Pleasant</a:t>
            </a:r>
          </a:p>
          <a:p>
            <a:r>
              <a:rPr lang="en-US" dirty="0">
                <a:solidFill>
                  <a:srgbClr val="7030A0"/>
                </a:solidFill>
              </a:rPr>
              <a:t>Morally Neutral, Unpleasant</a:t>
            </a:r>
          </a:p>
        </p:txBody>
      </p:sp>
      <p:sp>
        <p:nvSpPr>
          <p:cNvPr id="4" name="TextBox 3">
            <a:extLst>
              <a:ext uri="{FF2B5EF4-FFF2-40B4-BE49-F238E27FC236}">
                <a16:creationId xmlns:a16="http://schemas.microsoft.com/office/drawing/2014/main" id="{B38C4819-C627-407B-1932-6E9B0C87355A}"/>
              </a:ext>
            </a:extLst>
          </p:cNvPr>
          <p:cNvSpPr txBox="1"/>
          <p:nvPr/>
        </p:nvSpPr>
        <p:spPr>
          <a:xfrm>
            <a:off x="4890887" y="408142"/>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Reaction time </a:t>
            </a:r>
          </a:p>
        </p:txBody>
      </p:sp>
      <p:sp>
        <p:nvSpPr>
          <p:cNvPr id="5" name="TextBox 4">
            <a:extLst>
              <a:ext uri="{FF2B5EF4-FFF2-40B4-BE49-F238E27FC236}">
                <a16:creationId xmlns:a16="http://schemas.microsoft.com/office/drawing/2014/main" id="{B495DFC6-06F5-55FC-A8AF-8F7E8E60E894}"/>
              </a:ext>
            </a:extLst>
          </p:cNvPr>
          <p:cNvSpPr txBox="1"/>
          <p:nvPr/>
        </p:nvSpPr>
        <p:spPr>
          <a:xfrm>
            <a:off x="2148785" y="1650055"/>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Affect </a:t>
            </a:r>
          </a:p>
        </p:txBody>
      </p:sp>
      <p:sp>
        <p:nvSpPr>
          <p:cNvPr id="6" name="TextBox 5">
            <a:extLst>
              <a:ext uri="{FF2B5EF4-FFF2-40B4-BE49-F238E27FC236}">
                <a16:creationId xmlns:a16="http://schemas.microsoft.com/office/drawing/2014/main" id="{C0E19D02-1DC5-994C-18E3-698B8B6A3083}"/>
              </a:ext>
            </a:extLst>
          </p:cNvPr>
          <p:cNvSpPr txBox="1"/>
          <p:nvPr/>
        </p:nvSpPr>
        <p:spPr>
          <a:xfrm>
            <a:off x="5330500" y="1650055"/>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Simplicity </a:t>
            </a:r>
          </a:p>
        </p:txBody>
      </p:sp>
      <p:sp>
        <p:nvSpPr>
          <p:cNvPr id="7" name="TextBox 6">
            <a:extLst>
              <a:ext uri="{FF2B5EF4-FFF2-40B4-BE49-F238E27FC236}">
                <a16:creationId xmlns:a16="http://schemas.microsoft.com/office/drawing/2014/main" id="{6C3A1EF8-C4AA-9E9E-5120-75F788A26177}"/>
              </a:ext>
            </a:extLst>
          </p:cNvPr>
          <p:cNvSpPr txBox="1"/>
          <p:nvPr/>
        </p:nvSpPr>
        <p:spPr>
          <a:xfrm>
            <a:off x="1412428" y="2721618"/>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Simplicity</a:t>
            </a:r>
          </a:p>
        </p:txBody>
      </p:sp>
      <p:sp>
        <p:nvSpPr>
          <p:cNvPr id="8" name="TextBox 7">
            <a:extLst>
              <a:ext uri="{FF2B5EF4-FFF2-40B4-BE49-F238E27FC236}">
                <a16:creationId xmlns:a16="http://schemas.microsoft.com/office/drawing/2014/main" id="{113CF03E-1E60-D46E-D829-C8C20AAD9192}"/>
              </a:ext>
            </a:extLst>
          </p:cNvPr>
          <p:cNvSpPr txBox="1"/>
          <p:nvPr/>
        </p:nvSpPr>
        <p:spPr>
          <a:xfrm>
            <a:off x="2995043" y="2721618"/>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Movement</a:t>
            </a:r>
          </a:p>
        </p:txBody>
      </p:sp>
      <p:sp>
        <p:nvSpPr>
          <p:cNvPr id="9" name="TextBox 8">
            <a:extLst>
              <a:ext uri="{FF2B5EF4-FFF2-40B4-BE49-F238E27FC236}">
                <a16:creationId xmlns:a16="http://schemas.microsoft.com/office/drawing/2014/main" id="{9AF5033C-0D08-11F8-4878-3FC3D7E3E45E}"/>
              </a:ext>
            </a:extLst>
          </p:cNvPr>
          <p:cNvSpPr txBox="1"/>
          <p:nvPr/>
        </p:nvSpPr>
        <p:spPr>
          <a:xfrm>
            <a:off x="4572164" y="2721618"/>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Simplicity</a:t>
            </a:r>
          </a:p>
        </p:txBody>
      </p:sp>
      <p:sp>
        <p:nvSpPr>
          <p:cNvPr id="11" name="TextBox 10">
            <a:extLst>
              <a:ext uri="{FF2B5EF4-FFF2-40B4-BE49-F238E27FC236}">
                <a16:creationId xmlns:a16="http://schemas.microsoft.com/office/drawing/2014/main" id="{03C582B7-B57C-3854-B5C6-F90C52A35238}"/>
              </a:ext>
            </a:extLst>
          </p:cNvPr>
          <p:cNvSpPr txBox="1"/>
          <p:nvPr/>
        </p:nvSpPr>
        <p:spPr>
          <a:xfrm>
            <a:off x="6237206" y="2716123"/>
            <a:ext cx="21301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Movement</a:t>
            </a:r>
          </a:p>
        </p:txBody>
      </p:sp>
    </p:spTree>
    <p:extLst>
      <p:ext uri="{BB962C8B-B14F-4D97-AF65-F5344CB8AC3E}">
        <p14:creationId xmlns:p14="http://schemas.microsoft.com/office/powerpoint/2010/main" val="1861725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83"/>
        <p:cNvGrpSpPr/>
        <p:nvPr/>
      </p:nvGrpSpPr>
      <p:grpSpPr>
        <a:xfrm>
          <a:off x="0" y="0"/>
          <a:ext cx="0" cy="0"/>
          <a:chOff x="0" y="0"/>
          <a:chExt cx="0" cy="0"/>
        </a:xfrm>
      </p:grpSpPr>
      <p:sp>
        <p:nvSpPr>
          <p:cNvPr id="2" name="TextBox 1">
            <a:extLst>
              <a:ext uri="{FF2B5EF4-FFF2-40B4-BE49-F238E27FC236}">
                <a16:creationId xmlns:a16="http://schemas.microsoft.com/office/drawing/2014/main" id="{1C286BE7-466F-A117-9045-36DAB25E913E}"/>
              </a:ext>
            </a:extLst>
          </p:cNvPr>
          <p:cNvSpPr txBox="1"/>
          <p:nvPr/>
        </p:nvSpPr>
        <p:spPr>
          <a:xfrm>
            <a:off x="509660" y="1414476"/>
            <a:ext cx="82045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Oswald"/>
              </a:rPr>
              <a:t>R-MAAT: </a:t>
            </a:r>
            <a:r>
              <a:rPr lang="en-US" sz="4800">
                <a:solidFill>
                  <a:schemeClr val="tx1"/>
                </a:solidFill>
                <a:latin typeface="Oswald"/>
              </a:rPr>
              <a:t>Does</a:t>
            </a:r>
            <a:r>
              <a:rPr lang="en-US" sz="4800">
                <a:solidFill>
                  <a:schemeClr val="bg1"/>
                </a:solidFill>
                <a:latin typeface="Oswald"/>
              </a:rPr>
              <a:t> race </a:t>
            </a:r>
            <a:r>
              <a:rPr lang="en-US" sz="4800">
                <a:solidFill>
                  <a:schemeClr val="tx1"/>
                </a:solidFill>
                <a:latin typeface="Oswald"/>
              </a:rPr>
              <a:t>interact with</a:t>
            </a:r>
            <a:r>
              <a:rPr lang="en-US" sz="4800">
                <a:solidFill>
                  <a:schemeClr val="bg1"/>
                </a:solidFill>
                <a:latin typeface="Oswald"/>
              </a:rPr>
              <a:t> moral approach avoidance tendencies?</a:t>
            </a:r>
            <a:endParaRPr lang="en-US">
              <a:solidFill>
                <a:schemeClr val="bg1"/>
              </a:solidFill>
            </a:endParaRPr>
          </a:p>
        </p:txBody>
      </p:sp>
    </p:spTree>
    <p:extLst>
      <p:ext uri="{BB962C8B-B14F-4D97-AF65-F5344CB8AC3E}">
        <p14:creationId xmlns:p14="http://schemas.microsoft.com/office/powerpoint/2010/main" val="638359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3629250" y="2571750"/>
            <a:ext cx="5560313"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r>
              <a:rPr lang="en" sz="9600">
                <a:solidFill>
                  <a:schemeClr val="dk1"/>
                </a:solidFill>
              </a:rPr>
              <a:t>‍</a:t>
            </a:r>
          </a:p>
        </p:txBody>
      </p:sp>
      <p:sp>
        <p:nvSpPr>
          <p:cNvPr id="118" name="Google Shape;118;p22"/>
          <p:cNvSpPr txBox="1"/>
          <p:nvPr/>
        </p:nvSpPr>
        <p:spPr>
          <a:xfrm>
            <a:off x="3627579" y="608375"/>
            <a:ext cx="3976774"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t>🧍🏾</a:t>
            </a:r>
            <a:endParaRPr sz="13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3822075" y="677325"/>
            <a:ext cx="15870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600">
              <a:solidFill>
                <a:srgbClr val="FF0000"/>
              </a:solidFill>
            </a:endParaRPr>
          </a:p>
        </p:txBody>
      </p:sp>
      <p:pic>
        <p:nvPicPr>
          <p:cNvPr id="124" name="Google Shape;124;p23"/>
          <p:cNvPicPr preferRelativeResize="0"/>
          <p:nvPr/>
        </p:nvPicPr>
        <p:blipFill>
          <a:blip r:embed="rId3">
            <a:alphaModFix amt="57000"/>
          </a:blip>
          <a:stretch>
            <a:fillRect/>
          </a:stretch>
        </p:blipFill>
        <p:spPr>
          <a:xfrm>
            <a:off x="0" y="0"/>
            <a:ext cx="9144000" cy="5143500"/>
          </a:xfrm>
          <a:prstGeom prst="rect">
            <a:avLst/>
          </a:prstGeom>
          <a:noFill/>
          <a:ln>
            <a:noFill/>
          </a:ln>
        </p:spPr>
      </p:pic>
      <p:sp>
        <p:nvSpPr>
          <p:cNvPr id="126" name="Google Shape;126;p23"/>
          <p:cNvSpPr txBox="1"/>
          <p:nvPr/>
        </p:nvSpPr>
        <p:spPr>
          <a:xfrm>
            <a:off x="3814500" y="970225"/>
            <a:ext cx="1515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t>❓</a:t>
            </a:r>
            <a:endParaRPr sz="10000"/>
          </a:p>
        </p:txBody>
      </p:sp>
      <p:pic>
        <p:nvPicPr>
          <p:cNvPr id="127" name="Google Shape;127;p23"/>
          <p:cNvPicPr preferRelativeResize="0"/>
          <p:nvPr/>
        </p:nvPicPr>
        <p:blipFill>
          <a:blip r:embed="rId4">
            <a:alphaModFix/>
          </a:blip>
          <a:stretch>
            <a:fillRect/>
          </a:stretch>
        </p:blipFill>
        <p:spPr>
          <a:xfrm>
            <a:off x="140250" y="1150250"/>
            <a:ext cx="3321674" cy="3321674"/>
          </a:xfrm>
          <a:prstGeom prst="rect">
            <a:avLst/>
          </a:prstGeom>
          <a:noFill/>
          <a:ln>
            <a:noFill/>
          </a:ln>
        </p:spPr>
      </p:pic>
      <p:sp>
        <p:nvSpPr>
          <p:cNvPr id="128" name="Google Shape;128;p23"/>
          <p:cNvSpPr txBox="1"/>
          <p:nvPr/>
        </p:nvSpPr>
        <p:spPr>
          <a:xfrm>
            <a:off x="5154254" y="320650"/>
            <a:ext cx="4012646"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t>🏃🏿</a:t>
            </a:r>
            <a:endParaRPr sz="13900"/>
          </a:p>
        </p:txBody>
      </p:sp>
      <p:sp>
        <p:nvSpPr>
          <p:cNvPr id="2" name="TextBox 1">
            <a:extLst>
              <a:ext uri="{FF2B5EF4-FFF2-40B4-BE49-F238E27FC236}">
                <a16:creationId xmlns:a16="http://schemas.microsoft.com/office/drawing/2014/main" id="{1F4DCD13-8F48-89B7-8EFA-DFF0B31A82D7}"/>
              </a:ext>
            </a:extLst>
          </p:cNvPr>
          <p:cNvSpPr txBox="1"/>
          <p:nvPr/>
        </p:nvSpPr>
        <p:spPr>
          <a:xfrm>
            <a:off x="6634556" y="3258839"/>
            <a:ext cx="184731" cy="307777"/>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2229C08C-D1D1-3CB9-BB1D-8EC22CB39CAE}"/>
              </a:ext>
            </a:extLst>
          </p:cNvPr>
          <p:cNvSpPr txBox="1"/>
          <p:nvPr/>
        </p:nvSpPr>
        <p:spPr>
          <a:xfrm>
            <a:off x="5329500" y="3021167"/>
            <a:ext cx="2194832" cy="2231380"/>
          </a:xfrm>
          <a:prstGeom prst="rect">
            <a:avLst/>
          </a:prstGeom>
          <a:noFill/>
        </p:spPr>
        <p:txBody>
          <a:bodyPr wrap="none" rtlCol="0">
            <a:spAutoFit/>
          </a:bodyPr>
          <a:lstStyle/>
          <a:p>
            <a:r>
              <a:rPr lang="en-US" sz="1390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p:nvPr/>
        </p:nvSpPr>
        <p:spPr>
          <a:xfrm>
            <a:off x="3822075" y="677325"/>
            <a:ext cx="15870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600">
              <a:solidFill>
                <a:srgbClr val="FF0000"/>
              </a:solidFill>
            </a:endParaRPr>
          </a:p>
        </p:txBody>
      </p:sp>
      <p:pic>
        <p:nvPicPr>
          <p:cNvPr id="134" name="Google Shape;134;p24"/>
          <p:cNvPicPr preferRelativeResize="0"/>
          <p:nvPr/>
        </p:nvPicPr>
        <p:blipFill>
          <a:blip r:embed="rId3">
            <a:alphaModFix amt="57000"/>
          </a:blip>
          <a:stretch>
            <a:fillRect/>
          </a:stretch>
        </p:blipFill>
        <p:spPr>
          <a:xfrm>
            <a:off x="0" y="0"/>
            <a:ext cx="9144000" cy="5143500"/>
          </a:xfrm>
          <a:prstGeom prst="rect">
            <a:avLst/>
          </a:prstGeom>
          <a:noFill/>
          <a:ln>
            <a:noFill/>
          </a:ln>
        </p:spPr>
      </p:pic>
      <p:sp>
        <p:nvSpPr>
          <p:cNvPr id="135" name="Google Shape;135;p24"/>
          <p:cNvSpPr txBox="1"/>
          <p:nvPr/>
        </p:nvSpPr>
        <p:spPr>
          <a:xfrm>
            <a:off x="1254600" y="2343752"/>
            <a:ext cx="3987697"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endParaRPr/>
          </a:p>
        </p:txBody>
      </p:sp>
      <p:sp>
        <p:nvSpPr>
          <p:cNvPr id="136" name="Google Shape;136;p24"/>
          <p:cNvSpPr txBox="1"/>
          <p:nvPr/>
        </p:nvSpPr>
        <p:spPr>
          <a:xfrm>
            <a:off x="3778500" y="1236050"/>
            <a:ext cx="1587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solidFill>
                  <a:schemeClr val="dk1"/>
                </a:solidFill>
              </a:rPr>
              <a:t>❓</a:t>
            </a:r>
            <a:endParaRPr/>
          </a:p>
        </p:txBody>
      </p:sp>
      <p:pic>
        <p:nvPicPr>
          <p:cNvPr id="137" name="Google Shape;137;p24"/>
          <p:cNvPicPr preferRelativeResize="0"/>
          <p:nvPr/>
        </p:nvPicPr>
        <p:blipFill>
          <a:blip r:embed="rId4">
            <a:alphaModFix/>
          </a:blip>
          <a:stretch>
            <a:fillRect/>
          </a:stretch>
        </p:blipFill>
        <p:spPr>
          <a:xfrm>
            <a:off x="5308525" y="1507938"/>
            <a:ext cx="3782451" cy="2127625"/>
          </a:xfrm>
          <a:prstGeom prst="rect">
            <a:avLst/>
          </a:prstGeom>
          <a:noFill/>
          <a:ln>
            <a:noFill/>
          </a:ln>
        </p:spPr>
      </p:pic>
      <p:sp>
        <p:nvSpPr>
          <p:cNvPr id="138" name="Google Shape;138;p24"/>
          <p:cNvSpPr txBox="1"/>
          <p:nvPr/>
        </p:nvSpPr>
        <p:spPr>
          <a:xfrm>
            <a:off x="1082508" y="407550"/>
            <a:ext cx="4330998" cy="23236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83"/>
        <p:cNvGrpSpPr/>
        <p:nvPr/>
      </p:nvGrpSpPr>
      <p:grpSpPr>
        <a:xfrm>
          <a:off x="0" y="0"/>
          <a:ext cx="0" cy="0"/>
          <a:chOff x="0" y="0"/>
          <a:chExt cx="0" cy="0"/>
        </a:xfrm>
      </p:grpSpPr>
      <p:sp>
        <p:nvSpPr>
          <p:cNvPr id="84" name="Google Shape;84;p17"/>
          <p:cNvSpPr txBox="1"/>
          <p:nvPr/>
        </p:nvSpPr>
        <p:spPr>
          <a:xfrm>
            <a:off x="354600" y="1153720"/>
            <a:ext cx="8434800" cy="17322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4800">
                <a:solidFill>
                  <a:schemeClr val="bg1"/>
                </a:solidFill>
                <a:latin typeface="Oswald"/>
                <a:ea typeface="Oswald"/>
                <a:cs typeface="Oswald"/>
                <a:sym typeface="Oswald"/>
              </a:rPr>
              <a:t>R-MAAT</a:t>
            </a:r>
            <a:r>
              <a:rPr lang="en" sz="4800">
                <a:solidFill>
                  <a:schemeClr val="dk1"/>
                </a:solidFill>
                <a:latin typeface="Oswald"/>
                <a:ea typeface="Oswald"/>
                <a:cs typeface="Oswald"/>
                <a:sym typeface="Oswald"/>
              </a:rPr>
              <a:t>: Do humans exhibit </a:t>
            </a:r>
            <a:r>
              <a:rPr lang="en" sz="4800">
                <a:solidFill>
                  <a:schemeClr val="lt1"/>
                </a:solidFill>
                <a:latin typeface="Oswald"/>
                <a:ea typeface="Oswald"/>
                <a:cs typeface="Oswald"/>
                <a:sym typeface="Oswald"/>
              </a:rPr>
              <a:t>racial</a:t>
            </a:r>
            <a:r>
              <a:rPr lang="en" sz="4800">
                <a:solidFill>
                  <a:schemeClr val="dk1"/>
                </a:solidFill>
                <a:latin typeface="Oswald"/>
                <a:ea typeface="Oswald"/>
                <a:cs typeface="Oswald"/>
                <a:sym typeface="Oswald"/>
              </a:rPr>
              <a:t> </a:t>
            </a:r>
            <a:r>
              <a:rPr lang="en" sz="4800">
                <a:solidFill>
                  <a:schemeClr val="lt1"/>
                </a:solidFill>
                <a:latin typeface="Oswald"/>
                <a:ea typeface="Oswald"/>
                <a:cs typeface="Oswald"/>
                <a:sym typeface="Oswald"/>
              </a:rPr>
              <a:t>approach-avoidance tendencies </a:t>
            </a:r>
            <a:r>
              <a:rPr lang="en" sz="4800">
                <a:solidFill>
                  <a:schemeClr val="dk1"/>
                </a:solidFill>
                <a:latin typeface="Oswald"/>
                <a:ea typeface="Oswald"/>
                <a:cs typeface="Oswald"/>
                <a:sym typeface="Oswald"/>
              </a:rPr>
              <a:t>(and can they serve as proxies for implicit attitudes)?</a:t>
            </a:r>
            <a:endParaRPr lang="en-US" sz="1800">
              <a:solidFill>
                <a:schemeClr val="dk1"/>
              </a:solidFill>
            </a:endParaRPr>
          </a:p>
        </p:txBody>
      </p:sp>
    </p:spTree>
    <p:extLst>
      <p:ext uri="{BB962C8B-B14F-4D97-AF65-F5344CB8AC3E}">
        <p14:creationId xmlns:p14="http://schemas.microsoft.com/office/powerpoint/2010/main" val="3771840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R-MAAT</a:t>
            </a:r>
            <a:endParaRPr>
              <a:latin typeface="Oswald"/>
              <a:ea typeface="Oswald"/>
              <a:cs typeface="Oswald"/>
              <a:sym typeface="Oswald"/>
            </a:endParaRPr>
          </a:p>
        </p:txBody>
      </p:sp>
      <p:sp>
        <p:nvSpPr>
          <p:cNvPr id="154" name="Google Shape;154;p27"/>
          <p:cNvSpPr txBox="1">
            <a:spLocks noGrp="1"/>
          </p:cNvSpPr>
          <p:nvPr>
            <p:ph type="body" idx="1"/>
          </p:nvPr>
        </p:nvSpPr>
        <p:spPr>
          <a:xfrm>
            <a:off x="311700" y="488800"/>
            <a:ext cx="8520600" cy="675600"/>
          </a:xfrm>
          <a:prstGeom prst="rect">
            <a:avLst/>
          </a:prstGeom>
        </p:spPr>
        <p:txBody>
          <a:bodyPr spcFirstLastPara="1" wrap="square" lIns="91425" tIns="91425" rIns="91425" bIns="91425" anchor="t" anchorCtr="0">
            <a:normAutofit fontScale="92500" lnSpcReduction="10000"/>
          </a:bodyPr>
          <a:lstStyle/>
          <a:p>
            <a:pPr indent="-381000">
              <a:lnSpc>
                <a:spcPct val="150000"/>
              </a:lnSpc>
              <a:buClr>
                <a:schemeClr val="dk1"/>
              </a:buClr>
              <a:buSzPts val="2400"/>
            </a:pPr>
            <a:r>
              <a:rPr lang="en" sz="2400">
                <a:solidFill>
                  <a:schemeClr val="dk1"/>
                </a:solidFill>
                <a:latin typeface="Oswald Light"/>
                <a:ea typeface="Oswald Light"/>
                <a:cs typeface="Oswald Light"/>
                <a:sym typeface="Oswald Light"/>
              </a:rPr>
              <a:t>Stimuli are either: </a:t>
            </a:r>
            <a:r>
              <a:rPr lang="en" sz="2400" b="1">
                <a:solidFill>
                  <a:schemeClr val="dk1"/>
                </a:solidFill>
                <a:latin typeface="Oswald"/>
                <a:ea typeface="Oswald Light"/>
                <a:cs typeface="Oswald Light"/>
                <a:sym typeface="Oswald"/>
              </a:rPr>
              <a:t>Names </a:t>
            </a:r>
            <a:r>
              <a:rPr lang="en" sz="2400">
                <a:solidFill>
                  <a:schemeClr val="dk1"/>
                </a:solidFill>
                <a:latin typeface="Oswald Light"/>
                <a:ea typeface="Oswald Light"/>
                <a:cs typeface="Oswald Light"/>
                <a:sym typeface="Oswald Light"/>
              </a:rPr>
              <a:t>or</a:t>
            </a:r>
            <a:r>
              <a:rPr lang="en" sz="2400">
                <a:solidFill>
                  <a:schemeClr val="dk1"/>
                </a:solidFill>
                <a:latin typeface="Oswald Light"/>
                <a:ea typeface="Oswald Light"/>
                <a:cs typeface="Oswald Light"/>
                <a:sym typeface="Oswald"/>
              </a:rPr>
              <a:t> </a:t>
            </a:r>
            <a:r>
              <a:rPr lang="en" sz="2400" b="1">
                <a:solidFill>
                  <a:schemeClr val="dk1"/>
                </a:solidFill>
                <a:latin typeface="Oswald"/>
                <a:ea typeface="Oswald Light"/>
                <a:cs typeface="Oswald Light"/>
                <a:sym typeface="Oswald"/>
              </a:rPr>
              <a:t>Faces</a:t>
            </a:r>
            <a:r>
              <a:rPr lang="en" sz="2400">
                <a:solidFill>
                  <a:schemeClr val="dk1"/>
                </a:solidFill>
                <a:latin typeface="Oswald Light"/>
                <a:ea typeface="Oswald Light"/>
                <a:cs typeface="Oswald Light"/>
                <a:sym typeface="Oswald Light"/>
              </a:rPr>
              <a:t>. </a:t>
            </a:r>
            <a:endParaRPr sz="2400">
              <a:solidFill>
                <a:schemeClr val="dk1"/>
              </a:solidFill>
              <a:latin typeface="Oswald Light"/>
              <a:ea typeface="Oswald Light"/>
              <a:cs typeface="Oswald Light"/>
              <a:sym typeface="Oswald Light"/>
            </a:endParaRPr>
          </a:p>
        </p:txBody>
      </p:sp>
      <p:sp>
        <p:nvSpPr>
          <p:cNvPr id="155" name="Google Shape;155;p27"/>
          <p:cNvSpPr txBox="1"/>
          <p:nvPr/>
        </p:nvSpPr>
        <p:spPr>
          <a:xfrm>
            <a:off x="311700" y="1164400"/>
            <a:ext cx="8520600" cy="2198700"/>
          </a:xfrm>
          <a:prstGeom prst="rect">
            <a:avLst/>
          </a:prstGeom>
          <a:noFill/>
          <a:ln>
            <a:noFill/>
          </a:ln>
        </p:spPr>
        <p:txBody>
          <a:bodyPr spcFirstLastPara="1" wrap="square" lIns="91425" tIns="91425" rIns="91425" bIns="91425" anchor="t" anchorCtr="0">
            <a:noAutofit/>
          </a:bodyPr>
          <a:lstStyle/>
          <a:p>
            <a:pPr marL="457200" indent="-381000">
              <a:lnSpc>
                <a:spcPct val="150000"/>
              </a:lnSpc>
              <a:buClr>
                <a:schemeClr val="dk1"/>
              </a:buClr>
              <a:buSzPts val="2400"/>
              <a:buFont typeface="Oswald Light"/>
              <a:buChar char="●"/>
            </a:pPr>
            <a:r>
              <a:rPr lang="en" sz="2400">
                <a:solidFill>
                  <a:schemeClr val="dk1"/>
                </a:solidFill>
                <a:latin typeface="Oswald Light"/>
                <a:ea typeface="Oswald Light"/>
                <a:cs typeface="Oswald Light"/>
                <a:sym typeface="Oswald Light"/>
              </a:rPr>
              <a:t>Stimuli are both of these </a:t>
            </a:r>
            <a:r>
              <a:rPr lang="en" sz="2400" b="1">
                <a:solidFill>
                  <a:schemeClr val="dk1"/>
                </a:solidFill>
                <a:latin typeface="Oswald Medium"/>
                <a:ea typeface="Oswald Light"/>
                <a:cs typeface="Oswald Light"/>
                <a:sym typeface="Oswald Light"/>
              </a:rPr>
              <a:t>Racial</a:t>
            </a:r>
            <a:r>
              <a:rPr lang="en" sz="2400" b="1">
                <a:solidFill>
                  <a:schemeClr val="dk1"/>
                </a:solidFill>
                <a:latin typeface="Oswald Medium"/>
                <a:ea typeface="Oswald Light"/>
                <a:cs typeface="Oswald Light"/>
                <a:sym typeface="Oswald"/>
              </a:rPr>
              <a:t> </a:t>
            </a:r>
            <a:r>
              <a:rPr lang="en" sz="2400" b="1">
                <a:solidFill>
                  <a:schemeClr val="dk1"/>
                </a:solidFill>
                <a:latin typeface="Oswald Medium"/>
                <a:ea typeface="Oswald Light"/>
                <a:cs typeface="Oswald Light"/>
                <a:sym typeface="Oswald Medium"/>
              </a:rPr>
              <a:t>Categories</a:t>
            </a:r>
            <a:r>
              <a:rPr lang="en" sz="2400">
                <a:solidFill>
                  <a:srgbClr val="6AA84F"/>
                </a:solidFill>
                <a:latin typeface="Oswald Medium"/>
                <a:ea typeface="Oswald Medium"/>
                <a:cs typeface="Oswald Medium"/>
                <a:sym typeface="Oswald Medium"/>
              </a:rPr>
              <a:t> </a:t>
            </a:r>
            <a:r>
              <a:rPr lang="en" sz="2400" err="1">
                <a:solidFill>
                  <a:schemeClr val="dk1"/>
                </a:solidFill>
                <a:latin typeface="Oswald Light"/>
                <a:ea typeface="Oswald Light"/>
                <a:cs typeface="Oswald Light"/>
                <a:sym typeface="Oswald Light"/>
              </a:rPr>
              <a:t>categories</a:t>
            </a:r>
            <a:r>
              <a:rPr lang="en" sz="2400">
                <a:solidFill>
                  <a:schemeClr val="dk1"/>
                </a:solidFill>
                <a:latin typeface="Oswald Light"/>
                <a:ea typeface="Oswald Light"/>
                <a:cs typeface="Oswald Light"/>
                <a:sym typeface="Oswald Light"/>
              </a:rPr>
              <a:t>:</a:t>
            </a:r>
            <a:endParaRPr sz="2400">
              <a:solidFill>
                <a:schemeClr val="dk1"/>
              </a:solidFill>
              <a:latin typeface="Oswald Light"/>
              <a:ea typeface="Oswald Light"/>
              <a:cs typeface="Oswald Light"/>
              <a:sym typeface="Oswald Light"/>
            </a:endParaRPr>
          </a:p>
          <a:p>
            <a:pPr marL="914400" lvl="1" indent="-381000" algn="l" rtl="0">
              <a:lnSpc>
                <a:spcPct val="150000"/>
              </a:lnSpc>
              <a:spcBef>
                <a:spcPts val="0"/>
              </a:spcBef>
              <a:spcAft>
                <a:spcPts val="0"/>
              </a:spcAft>
              <a:buClr>
                <a:schemeClr val="dk1"/>
              </a:buClr>
              <a:buSzPts val="2400"/>
              <a:buFont typeface="Oswald Light"/>
              <a:buChar char="○"/>
            </a:pPr>
            <a:r>
              <a:rPr lang="en" sz="2400">
                <a:solidFill>
                  <a:schemeClr val="bg1"/>
                </a:solidFill>
                <a:highlight>
                  <a:srgbClr val="C0C0C0"/>
                </a:highlight>
                <a:latin typeface="Oswald Medium"/>
                <a:ea typeface="Oswald Light"/>
                <a:cs typeface="Oswald Light"/>
                <a:sym typeface="Oswald Medium"/>
              </a:rPr>
              <a:t>White</a:t>
            </a:r>
            <a:r>
              <a:rPr lang="en" sz="2400">
                <a:solidFill>
                  <a:schemeClr val="dk1"/>
                </a:solidFill>
                <a:latin typeface="Oswald Light"/>
                <a:ea typeface="Oswald Light"/>
                <a:cs typeface="Oswald Light"/>
                <a:sym typeface="Oswald Light"/>
              </a:rPr>
              <a:t> and </a:t>
            </a:r>
            <a:r>
              <a:rPr lang="en" sz="2400">
                <a:solidFill>
                  <a:schemeClr val="tx1"/>
                </a:solidFill>
                <a:highlight>
                  <a:srgbClr val="C0C0C0"/>
                </a:highlight>
                <a:latin typeface="Oswald Medium"/>
                <a:ea typeface="Oswald Light"/>
                <a:cs typeface="Oswald Light"/>
                <a:sym typeface="Oswald Medium"/>
              </a:rPr>
              <a:t>Black</a:t>
            </a:r>
            <a:endParaRPr lang="en" sz="2400">
              <a:solidFill>
                <a:schemeClr val="tx1"/>
              </a:solidFill>
              <a:highlight>
                <a:srgbClr val="C0C0C0"/>
              </a:highlight>
              <a:latin typeface="Oswald Medium"/>
              <a:ea typeface="Oswald Medium"/>
              <a:cs typeface="Oswald Medium"/>
            </a:endParaRPr>
          </a:p>
          <a:p>
            <a:pPr marL="457200" lvl="0" indent="-381000" algn="l" rtl="0">
              <a:lnSpc>
                <a:spcPct val="150000"/>
              </a:lnSpc>
              <a:spcBef>
                <a:spcPts val="0"/>
              </a:spcBef>
              <a:spcAft>
                <a:spcPts val="0"/>
              </a:spcAft>
              <a:buClr>
                <a:schemeClr val="dk1"/>
              </a:buClr>
              <a:buSzPts val="2400"/>
              <a:buFont typeface="Oswald Light"/>
              <a:buChar char="●"/>
            </a:pPr>
            <a:r>
              <a:rPr lang="en" sz="2400">
                <a:solidFill>
                  <a:schemeClr val="dk1"/>
                </a:solidFill>
                <a:latin typeface="Oswald Light"/>
                <a:ea typeface="Oswald Light"/>
                <a:cs typeface="Oswald Light"/>
                <a:sym typeface="Oswald Light"/>
              </a:rPr>
              <a:t>Stimuli </a:t>
            </a:r>
            <a:r>
              <a:rPr lang="en" sz="2400" b="1">
                <a:solidFill>
                  <a:schemeClr val="dk1"/>
                </a:solidFill>
                <a:latin typeface="Oswald"/>
                <a:ea typeface="Oswald Light"/>
                <a:cs typeface="Oswald Light"/>
                <a:sym typeface="Oswald"/>
              </a:rPr>
              <a:t>Dot</a:t>
            </a:r>
            <a:r>
              <a:rPr lang="en" sz="2400" b="1">
                <a:solidFill>
                  <a:schemeClr val="dk1"/>
                </a:solidFill>
                <a:latin typeface="Oswald"/>
                <a:ea typeface="Oswald"/>
                <a:cs typeface="Oswald"/>
                <a:sym typeface="Oswald"/>
              </a:rPr>
              <a:t> Color</a:t>
            </a:r>
            <a:r>
              <a:rPr lang="en" sz="2400">
                <a:solidFill>
                  <a:schemeClr val="dk1"/>
                </a:solidFill>
                <a:latin typeface="Oswald Light"/>
                <a:ea typeface="Oswald Light"/>
                <a:cs typeface="Oswald Light"/>
                <a:sym typeface="Oswald Light"/>
              </a:rPr>
              <a:t> are either:</a:t>
            </a:r>
            <a:endParaRPr sz="2400">
              <a:solidFill>
                <a:schemeClr val="dk1"/>
              </a:solidFill>
              <a:latin typeface="Oswald Light"/>
              <a:ea typeface="Oswald Light"/>
              <a:cs typeface="Oswald Light"/>
              <a:sym typeface="Oswald Light"/>
            </a:endParaRPr>
          </a:p>
          <a:p>
            <a:pPr marL="914400" lvl="1" indent="-381000">
              <a:lnSpc>
                <a:spcPct val="150000"/>
              </a:lnSpc>
              <a:buClr>
                <a:schemeClr val="dk1"/>
              </a:buClr>
              <a:buSzPts val="2400"/>
              <a:buFont typeface="Oswald Light"/>
              <a:buChar char="○"/>
            </a:pPr>
            <a:r>
              <a:rPr lang="en" sz="2400">
                <a:solidFill>
                  <a:schemeClr val="dk1"/>
                </a:solidFill>
                <a:latin typeface="Oswald Light"/>
                <a:ea typeface="Oswald Light"/>
                <a:cs typeface="Oswald Light"/>
                <a:sym typeface="Oswald Light"/>
              </a:rPr>
              <a:t> </a:t>
            </a:r>
            <a:r>
              <a:rPr lang="en" sz="2400">
                <a:solidFill>
                  <a:srgbClr val="FF0000"/>
                </a:solidFill>
                <a:latin typeface="Oswald Medium"/>
                <a:ea typeface="Oswald Light"/>
                <a:cs typeface="Oswald Light"/>
                <a:sym typeface="Oswald Medium"/>
              </a:rPr>
              <a:t>Red</a:t>
            </a:r>
            <a:r>
              <a:rPr lang="en" sz="2400">
                <a:solidFill>
                  <a:srgbClr val="FF0000"/>
                </a:solidFill>
                <a:latin typeface="Oswald Light"/>
                <a:ea typeface="Oswald Light"/>
                <a:cs typeface="Oswald Light"/>
                <a:sym typeface="Oswald Light"/>
              </a:rPr>
              <a:t> </a:t>
            </a:r>
            <a:r>
              <a:rPr lang="en" sz="2400">
                <a:solidFill>
                  <a:schemeClr val="dk1"/>
                </a:solidFill>
                <a:latin typeface="Oswald Light"/>
                <a:ea typeface="Oswald Light"/>
                <a:cs typeface="Oswald Light"/>
                <a:sym typeface="Oswald Light"/>
              </a:rPr>
              <a:t>or </a:t>
            </a:r>
            <a:r>
              <a:rPr lang="en" sz="2400">
                <a:solidFill>
                  <a:srgbClr val="4A86E8"/>
                </a:solidFill>
                <a:latin typeface="Oswald Medium"/>
                <a:ea typeface="Oswald Medium"/>
                <a:cs typeface="Oswald Medium"/>
                <a:sym typeface="Oswald Medium"/>
              </a:rPr>
              <a:t>Blue</a:t>
            </a:r>
            <a:endParaRPr lang="en-US" sz="2400">
              <a:solidFill>
                <a:srgbClr val="4A86E8"/>
              </a:solidFill>
              <a:latin typeface="Oswald Medium"/>
              <a:ea typeface="Oswald Medium"/>
              <a:cs typeface="Oswald Medium"/>
            </a:endParaRPr>
          </a:p>
        </p:txBody>
      </p:sp>
      <p:sp>
        <p:nvSpPr>
          <p:cNvPr id="156" name="Google Shape;156;p27"/>
          <p:cNvSpPr txBox="1"/>
          <p:nvPr/>
        </p:nvSpPr>
        <p:spPr>
          <a:xfrm>
            <a:off x="311700" y="3363100"/>
            <a:ext cx="88323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Oswald Light"/>
              <a:buChar char="●"/>
            </a:pPr>
            <a:r>
              <a:rPr lang="en" sz="2400">
                <a:solidFill>
                  <a:schemeClr val="dk1"/>
                </a:solidFill>
                <a:latin typeface="Oswald Light"/>
                <a:ea typeface="Oswald Light"/>
                <a:cs typeface="Oswald Light"/>
                <a:sym typeface="Oswald Light"/>
              </a:rPr>
              <a:t>Stimuli are </a:t>
            </a:r>
            <a:r>
              <a:rPr lang="en" sz="2400" b="1">
                <a:solidFill>
                  <a:schemeClr val="dk1"/>
                </a:solidFill>
                <a:latin typeface="Oswald"/>
                <a:ea typeface="Oswald"/>
                <a:cs typeface="Oswald"/>
                <a:sym typeface="Oswald"/>
              </a:rPr>
              <a:t>Evaluated</a:t>
            </a:r>
            <a:r>
              <a:rPr lang="en" sz="2400">
                <a:solidFill>
                  <a:schemeClr val="dk1"/>
                </a:solidFill>
                <a:latin typeface="Oswald Light"/>
                <a:ea typeface="Oswald Light"/>
                <a:cs typeface="Oswald Light"/>
                <a:sym typeface="Oswald Light"/>
              </a:rPr>
              <a:t> by either:</a:t>
            </a:r>
            <a:endParaRPr sz="2400">
              <a:solidFill>
                <a:schemeClr val="dk1"/>
              </a:solidFill>
              <a:latin typeface="Oswald Light"/>
              <a:ea typeface="Oswald Light"/>
              <a:cs typeface="Oswald Light"/>
              <a:sym typeface="Oswald Light"/>
            </a:endParaRPr>
          </a:p>
          <a:p>
            <a:pPr marL="914400" lvl="1" indent="-381000">
              <a:lnSpc>
                <a:spcPct val="150000"/>
              </a:lnSpc>
              <a:buClr>
                <a:schemeClr val="dk1"/>
              </a:buClr>
              <a:buSzPts val="2400"/>
              <a:buFont typeface="Oswald Light"/>
              <a:buChar char="○"/>
            </a:pPr>
            <a:r>
              <a:rPr lang="en" sz="2400">
                <a:solidFill>
                  <a:schemeClr val="dk1"/>
                </a:solidFill>
                <a:latin typeface="Oswald Light"/>
                <a:ea typeface="Oswald"/>
                <a:cs typeface="Oswald"/>
                <a:sym typeface="Oswald Light"/>
              </a:rPr>
              <a:t> </a:t>
            </a:r>
            <a:r>
              <a:rPr lang="en" sz="2400" b="1">
                <a:solidFill>
                  <a:schemeClr val="dk1"/>
                </a:solidFill>
                <a:latin typeface="Oswald"/>
                <a:ea typeface="Oswald"/>
                <a:cs typeface="Oswald"/>
                <a:sym typeface="Oswald"/>
              </a:rPr>
              <a:t>Implicit</a:t>
            </a:r>
            <a:r>
              <a:rPr lang="en" sz="2400">
                <a:solidFill>
                  <a:schemeClr val="dk1"/>
                </a:solidFill>
                <a:latin typeface="Oswald Light"/>
                <a:ea typeface="Oswald Light"/>
                <a:cs typeface="Oswald Light"/>
                <a:sym typeface="Oswald Light"/>
              </a:rPr>
              <a:t> (responding to </a:t>
            </a:r>
            <a:r>
              <a:rPr lang="en" sz="2400">
                <a:solidFill>
                  <a:srgbClr val="FF0000"/>
                </a:solidFill>
                <a:latin typeface="Oswald Medium"/>
                <a:ea typeface="Oswald Light"/>
                <a:cs typeface="Oswald Light"/>
                <a:sym typeface="Oswald Medium"/>
              </a:rPr>
              <a:t>Dot</a:t>
            </a:r>
            <a:r>
              <a:rPr lang="en" sz="2400">
                <a:solidFill>
                  <a:schemeClr val="dk1"/>
                </a:solidFill>
                <a:latin typeface="Oswald Light"/>
                <a:ea typeface="Oswald Light"/>
                <a:cs typeface="Oswald Light"/>
                <a:sym typeface="Oswald Light"/>
              </a:rPr>
              <a:t> </a:t>
            </a:r>
            <a:r>
              <a:rPr lang="en" sz="2400">
                <a:solidFill>
                  <a:srgbClr val="4A86E8"/>
                </a:solidFill>
                <a:latin typeface="Oswald Medium"/>
                <a:ea typeface="Oswald Medium"/>
                <a:cs typeface="Oswald Medium"/>
                <a:sym typeface="Oswald Medium"/>
              </a:rPr>
              <a:t>Color</a:t>
            </a:r>
            <a:r>
              <a:rPr lang="en" sz="2400">
                <a:solidFill>
                  <a:schemeClr val="dk1"/>
                </a:solidFill>
                <a:latin typeface="Oswald Light"/>
                <a:ea typeface="Oswald Light"/>
                <a:cs typeface="Oswald Light"/>
                <a:sym typeface="Oswald Light"/>
              </a:rPr>
              <a:t>) or </a:t>
            </a:r>
            <a:r>
              <a:rPr lang="en" sz="2400" b="1">
                <a:solidFill>
                  <a:schemeClr val="dk1"/>
                </a:solidFill>
                <a:latin typeface="Oswald"/>
                <a:ea typeface="Oswald"/>
                <a:cs typeface="Oswald"/>
                <a:sym typeface="Oswald"/>
              </a:rPr>
              <a:t>Explicit</a:t>
            </a:r>
            <a:r>
              <a:rPr lang="en" sz="2400">
                <a:solidFill>
                  <a:schemeClr val="dk1"/>
                </a:solidFill>
                <a:latin typeface="Oswald Light"/>
                <a:ea typeface="Oswald Light"/>
                <a:cs typeface="Oswald Light"/>
                <a:sym typeface="Oswald Light"/>
              </a:rPr>
              <a:t> (responding to </a:t>
            </a:r>
            <a:r>
              <a:rPr lang="en" sz="2400">
                <a:solidFill>
                  <a:schemeClr val="bg1"/>
                </a:solidFill>
                <a:highlight>
                  <a:srgbClr val="C0C0C0"/>
                </a:highlight>
                <a:latin typeface="Oswald Medium"/>
                <a:ea typeface="Oswald Light"/>
                <a:cs typeface="Oswald Light"/>
                <a:sym typeface="Oswald Medium"/>
              </a:rPr>
              <a:t>Racial</a:t>
            </a:r>
            <a:r>
              <a:rPr lang="en" sz="2400">
                <a:solidFill>
                  <a:srgbClr val="6AA84F"/>
                </a:solidFill>
                <a:latin typeface="Oswald Medium"/>
                <a:ea typeface="Oswald Light"/>
                <a:cs typeface="Oswald Light"/>
                <a:sym typeface="Oswald Light"/>
              </a:rPr>
              <a:t> </a:t>
            </a:r>
            <a:r>
              <a:rPr lang="en" sz="2400">
                <a:solidFill>
                  <a:schemeClr val="tx1"/>
                </a:solidFill>
                <a:highlight>
                  <a:srgbClr val="C0C0C0"/>
                </a:highlight>
                <a:latin typeface="Oswald Medium"/>
                <a:ea typeface="Oswald Light"/>
                <a:cs typeface="Oswald Light"/>
                <a:sym typeface="Oswald Light"/>
              </a:rPr>
              <a:t>Category</a:t>
            </a:r>
            <a:r>
              <a:rPr lang="en" sz="2400">
                <a:solidFill>
                  <a:schemeClr val="dk1"/>
                </a:solidFill>
                <a:latin typeface="Oswald Light"/>
                <a:ea typeface="Oswald Light"/>
                <a:cs typeface="Oswald Light"/>
                <a:sym typeface="Oswald Light"/>
              </a:rPr>
              <a:t>)</a:t>
            </a:r>
            <a:endParaRPr lang="en-US" sz="1800">
              <a:solidFill>
                <a:schemeClr val="dk1"/>
              </a:solidFill>
            </a:endParaRPr>
          </a:p>
        </p:txBody>
      </p:sp>
    </p:spTree>
    <p:extLst>
      <p:ext uri="{BB962C8B-B14F-4D97-AF65-F5344CB8AC3E}">
        <p14:creationId xmlns:p14="http://schemas.microsoft.com/office/powerpoint/2010/main" val="29701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FA30-3EB5-7E2E-9CFC-C2F4180B2A96}"/>
              </a:ext>
            </a:extLst>
          </p:cNvPr>
          <p:cNvSpPr>
            <a:spLocks noGrp="1"/>
          </p:cNvSpPr>
          <p:nvPr>
            <p:ph type="title"/>
          </p:nvPr>
        </p:nvSpPr>
        <p:spPr>
          <a:xfrm>
            <a:off x="263573" y="225019"/>
            <a:ext cx="8520600" cy="572700"/>
          </a:xfrm>
        </p:spPr>
        <p:txBody>
          <a:bodyPr>
            <a:normAutofit fontScale="90000"/>
          </a:bodyPr>
          <a:lstStyle/>
          <a:p>
            <a:pPr algn="ctr"/>
            <a:r>
              <a:rPr lang="en-US">
                <a:latin typeface="Oswald"/>
              </a:rPr>
              <a:t>Stimuli Examples</a:t>
            </a:r>
            <a:endParaRPr lang="en-US"/>
          </a:p>
        </p:txBody>
      </p:sp>
      <p:sp>
        <p:nvSpPr>
          <p:cNvPr id="3" name="TextBox 2">
            <a:extLst>
              <a:ext uri="{FF2B5EF4-FFF2-40B4-BE49-F238E27FC236}">
                <a16:creationId xmlns:a16="http://schemas.microsoft.com/office/drawing/2014/main" id="{BFE3ACBA-0330-40E9-142D-C7FFB82D01AD}"/>
              </a:ext>
            </a:extLst>
          </p:cNvPr>
          <p:cNvSpPr txBox="1"/>
          <p:nvPr/>
        </p:nvSpPr>
        <p:spPr>
          <a:xfrm>
            <a:off x="43143" y="874820"/>
            <a:ext cx="2763825" cy="2677656"/>
          </a:xfrm>
          <a:prstGeom prst="rect">
            <a:avLst/>
          </a:prstGeom>
          <a:noFill/>
          <a:ln>
            <a:noFill/>
          </a:ln>
        </p:spPr>
        <p:txBody>
          <a:bodyPr wrap="square" lIns="91440" tIns="45720" rIns="91440" bIns="45720" rtlCol="0" anchor="t">
            <a:spAutoFit/>
          </a:bodyPr>
          <a:lstStyle/>
          <a:p>
            <a:endParaRPr lang="en-US" sz="2400">
              <a:latin typeface="Oswald"/>
            </a:endParaRPr>
          </a:p>
          <a:p>
            <a:r>
              <a:rPr lang="en-US" sz="2400">
                <a:latin typeface="Oswald"/>
              </a:rPr>
              <a:t>	</a:t>
            </a:r>
            <a:r>
              <a:rPr lang="en-US" sz="2400">
                <a:solidFill>
                  <a:schemeClr val="accent1"/>
                </a:solidFill>
                <a:latin typeface="Oswald"/>
              </a:rPr>
              <a:t>Jermaine</a:t>
            </a:r>
          </a:p>
          <a:p>
            <a:r>
              <a:rPr lang="en-US" sz="2400">
                <a:solidFill>
                  <a:schemeClr val="accent1"/>
                </a:solidFill>
                <a:latin typeface="Oswald"/>
              </a:rPr>
              <a:t>	Darnell</a:t>
            </a:r>
          </a:p>
          <a:p>
            <a:r>
              <a:rPr lang="en-US" sz="2400">
                <a:solidFill>
                  <a:schemeClr val="accent1"/>
                </a:solidFill>
                <a:latin typeface="Oswald"/>
              </a:rPr>
              <a:t>	Tyrone</a:t>
            </a:r>
          </a:p>
          <a:p>
            <a:r>
              <a:rPr lang="en-US" sz="2400">
                <a:latin typeface="Oswald"/>
              </a:rPr>
              <a:t>	</a:t>
            </a:r>
            <a:r>
              <a:rPr lang="en-US" sz="2400">
                <a:solidFill>
                  <a:srgbClr val="FF00FF"/>
                </a:solidFill>
                <a:latin typeface="Oswald"/>
              </a:rPr>
              <a:t>Latonya</a:t>
            </a:r>
          </a:p>
          <a:p>
            <a:r>
              <a:rPr lang="en-US" sz="2400">
                <a:solidFill>
                  <a:srgbClr val="FF00FF"/>
                </a:solidFill>
                <a:latin typeface="Oswald"/>
              </a:rPr>
              <a:t>	Tamika</a:t>
            </a:r>
          </a:p>
          <a:p>
            <a:r>
              <a:rPr lang="en-US" sz="2400">
                <a:solidFill>
                  <a:srgbClr val="FF00FF"/>
                </a:solidFill>
                <a:latin typeface="Oswald"/>
              </a:rPr>
              <a:t>	Aisha</a:t>
            </a:r>
          </a:p>
        </p:txBody>
      </p:sp>
      <p:sp>
        <p:nvSpPr>
          <p:cNvPr id="4" name="TextBox 3">
            <a:extLst>
              <a:ext uri="{FF2B5EF4-FFF2-40B4-BE49-F238E27FC236}">
                <a16:creationId xmlns:a16="http://schemas.microsoft.com/office/drawing/2014/main" id="{34D7F3EE-1966-DDB9-E936-51B17F4DE305}"/>
              </a:ext>
            </a:extLst>
          </p:cNvPr>
          <p:cNvSpPr txBox="1"/>
          <p:nvPr/>
        </p:nvSpPr>
        <p:spPr>
          <a:xfrm>
            <a:off x="4342792" y="901668"/>
            <a:ext cx="3936697" cy="2677656"/>
          </a:xfrm>
          <a:prstGeom prst="rect">
            <a:avLst/>
          </a:prstGeom>
          <a:noFill/>
          <a:ln>
            <a:noFill/>
          </a:ln>
        </p:spPr>
        <p:txBody>
          <a:bodyPr wrap="square" lIns="91440" tIns="45720" rIns="91440" bIns="45720" rtlCol="0" anchor="t">
            <a:spAutoFit/>
          </a:bodyPr>
          <a:lstStyle/>
          <a:p>
            <a:endParaRPr lang="en-US" sz="2400">
              <a:latin typeface="Oswald"/>
            </a:endParaRPr>
          </a:p>
          <a:p>
            <a:r>
              <a:rPr lang="en-US" sz="2400">
                <a:latin typeface="Oswald"/>
              </a:rPr>
              <a:t>	</a:t>
            </a:r>
            <a:r>
              <a:rPr lang="en-US" sz="2400">
                <a:solidFill>
                  <a:schemeClr val="accent1">
                    <a:lumMod val="75000"/>
                  </a:schemeClr>
                </a:solidFill>
                <a:latin typeface="Oswald"/>
              </a:rPr>
              <a:t>Nate</a:t>
            </a:r>
          </a:p>
          <a:p>
            <a:r>
              <a:rPr lang="en-US" sz="2400">
                <a:solidFill>
                  <a:schemeClr val="accent1">
                    <a:lumMod val="75000"/>
                  </a:schemeClr>
                </a:solidFill>
                <a:latin typeface="Oswald"/>
              </a:rPr>
              <a:t>	Ethan</a:t>
            </a:r>
          </a:p>
          <a:p>
            <a:r>
              <a:rPr lang="en-US" sz="2400">
                <a:solidFill>
                  <a:schemeClr val="accent1">
                    <a:lumMod val="75000"/>
                  </a:schemeClr>
                </a:solidFill>
                <a:latin typeface="Oswald"/>
              </a:rPr>
              <a:t>	Brad</a:t>
            </a:r>
          </a:p>
          <a:p>
            <a:r>
              <a:rPr lang="en-US" sz="2400">
                <a:latin typeface="Oswald"/>
              </a:rPr>
              <a:t>	</a:t>
            </a:r>
            <a:r>
              <a:rPr lang="en-US" sz="2400">
                <a:solidFill>
                  <a:srgbClr val="FF00FF"/>
                </a:solidFill>
                <a:latin typeface="Oswald"/>
              </a:rPr>
              <a:t>Carly</a:t>
            </a:r>
          </a:p>
          <a:p>
            <a:r>
              <a:rPr lang="en-US" sz="2400">
                <a:solidFill>
                  <a:srgbClr val="FF00FF"/>
                </a:solidFill>
                <a:latin typeface="Oswald"/>
              </a:rPr>
              <a:t>	Katherine</a:t>
            </a:r>
          </a:p>
          <a:p>
            <a:r>
              <a:rPr lang="en-US" sz="2400">
                <a:solidFill>
                  <a:srgbClr val="FF00FF"/>
                </a:solidFill>
                <a:latin typeface="Oswald"/>
              </a:rPr>
              <a:t>	Emma</a:t>
            </a:r>
          </a:p>
        </p:txBody>
      </p:sp>
      <p:pic>
        <p:nvPicPr>
          <p:cNvPr id="6" name="Picture 5" descr="https://lh3.googleusercontent.com/4dKWHYraBx09XF2mhMZZ_px-T99W1RmnefILVkVAOzLV1CoYSisbX-Q_iH2KNyK9Jr1TzUDxrZp6rI4ttgpnFAbrw7881FR3DNg2d0PoI_FoXsDIGzBgEhwpBH8MhSFQM2wL12UNDh5VSkWOUVfWJw">
            <a:extLst>
              <a:ext uri="{FF2B5EF4-FFF2-40B4-BE49-F238E27FC236}">
                <a16:creationId xmlns:a16="http://schemas.microsoft.com/office/drawing/2014/main" id="{66B28D40-2886-0E0E-4340-099CA04532E3}"/>
              </a:ext>
            </a:extLst>
          </p:cNvPr>
          <p:cNvPicPr>
            <a:picLocks noChangeAspect="1"/>
          </p:cNvPicPr>
          <p:nvPr/>
        </p:nvPicPr>
        <p:blipFill>
          <a:blip r:embed="rId2"/>
          <a:stretch>
            <a:fillRect/>
          </a:stretch>
        </p:blipFill>
        <p:spPr>
          <a:xfrm>
            <a:off x="6664949" y="3363594"/>
            <a:ext cx="1956078" cy="1375500"/>
          </a:xfrm>
          <a:prstGeom prst="rect">
            <a:avLst/>
          </a:prstGeom>
        </p:spPr>
      </p:pic>
      <p:pic>
        <p:nvPicPr>
          <p:cNvPr id="8" name="Picture 7" descr="https://lh5.googleusercontent.com/2B7UTUm2y1Yzkf9CPmsOnG4aw_KgQhwQOSnWNTq-rnmZFau_wtYOQ0pfedeF27lJMrg4fp5MrBFiAlxE3JeI7fvA41mRZAFn0yvCr8NgRNtUMwtbHnfmm1NOtvcPDxxKXw1nQLI2vasyeORinkFJdQ">
            <a:extLst>
              <a:ext uri="{FF2B5EF4-FFF2-40B4-BE49-F238E27FC236}">
                <a16:creationId xmlns:a16="http://schemas.microsoft.com/office/drawing/2014/main" id="{41F0AF46-7F9F-F2A1-7F57-DD534C016FEB}"/>
              </a:ext>
            </a:extLst>
          </p:cNvPr>
          <p:cNvPicPr>
            <a:picLocks noChangeAspect="1"/>
          </p:cNvPicPr>
          <p:nvPr/>
        </p:nvPicPr>
        <p:blipFill>
          <a:blip r:embed="rId3"/>
          <a:stretch>
            <a:fillRect/>
          </a:stretch>
        </p:blipFill>
        <p:spPr>
          <a:xfrm>
            <a:off x="1766127" y="3184308"/>
            <a:ext cx="2082843" cy="1464421"/>
          </a:xfrm>
          <a:prstGeom prst="rect">
            <a:avLst/>
          </a:prstGeom>
        </p:spPr>
      </p:pic>
    </p:spTree>
    <p:extLst>
      <p:ext uri="{BB962C8B-B14F-4D97-AF65-F5344CB8AC3E}">
        <p14:creationId xmlns:p14="http://schemas.microsoft.com/office/powerpoint/2010/main" val="495720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The Approach Avoidance Task (AAT)</a:t>
            </a:r>
            <a:endParaRPr>
              <a:latin typeface="Oswald"/>
              <a:ea typeface="Oswald"/>
              <a:cs typeface="Oswald"/>
              <a:sym typeface="Oswald"/>
            </a:endParaRPr>
          </a:p>
        </p:txBody>
      </p:sp>
      <p:sp>
        <p:nvSpPr>
          <p:cNvPr id="174" name="Google Shape;174;p29"/>
          <p:cNvSpPr/>
          <p:nvPr/>
        </p:nvSpPr>
        <p:spPr>
          <a:xfrm>
            <a:off x="311700" y="1881525"/>
            <a:ext cx="2305200" cy="1889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is shown a stimulus (</a:t>
            </a:r>
            <a:r>
              <a:rPr lang="en" sz="1900" b="1">
                <a:latin typeface="Oswald"/>
                <a:ea typeface="Oswald"/>
                <a:cs typeface="Oswald"/>
                <a:sym typeface="Oswald"/>
              </a:rPr>
              <a:t>Names or Faces</a:t>
            </a:r>
            <a:r>
              <a:rPr lang="en" sz="1900">
                <a:latin typeface="Oswald"/>
                <a:ea typeface="Oswald"/>
                <a:cs typeface="Oswald"/>
                <a:sym typeface="Oswald"/>
              </a:rPr>
              <a:t>)</a:t>
            </a:r>
            <a:endParaRPr sz="1900">
              <a:latin typeface="Oswald"/>
              <a:ea typeface="Oswald"/>
              <a:cs typeface="Oswald"/>
              <a:sym typeface="Oswald"/>
            </a:endParaRPr>
          </a:p>
        </p:txBody>
      </p:sp>
      <p:sp>
        <p:nvSpPr>
          <p:cNvPr id="175" name="Google Shape;175;p29"/>
          <p:cNvSpPr/>
          <p:nvPr/>
        </p:nvSpPr>
        <p:spPr>
          <a:xfrm>
            <a:off x="3223000" y="1335175"/>
            <a:ext cx="2132100" cy="3237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determines stimulus color/race (</a:t>
            </a:r>
            <a:r>
              <a:rPr lang="en" sz="1900" b="1">
                <a:latin typeface="Oswald"/>
                <a:ea typeface="Oswald"/>
                <a:cs typeface="Oswald"/>
                <a:sym typeface="Oswald"/>
              </a:rPr>
              <a:t>Implicit or Explicit Evaluation</a:t>
            </a:r>
            <a:r>
              <a:rPr lang="en" sz="1900">
                <a:latin typeface="Oswald"/>
                <a:ea typeface="Oswald"/>
                <a:cs typeface="Oswald"/>
                <a:sym typeface="Oswald"/>
              </a:rPr>
              <a:t>)</a:t>
            </a:r>
            <a:endParaRPr sz="1900">
              <a:latin typeface="Oswald"/>
              <a:ea typeface="Oswald"/>
              <a:cs typeface="Oswald"/>
              <a:sym typeface="Oswald"/>
            </a:endParaRPr>
          </a:p>
        </p:txBody>
      </p:sp>
      <p:cxnSp>
        <p:nvCxnSpPr>
          <p:cNvPr id="176" name="Google Shape;176;p29"/>
          <p:cNvCxnSpPr>
            <a:stCxn id="177" idx="3"/>
            <a:endCxn id="175" idx="1"/>
          </p:cNvCxnSpPr>
          <p:nvPr/>
        </p:nvCxnSpPr>
        <p:spPr>
          <a:xfrm>
            <a:off x="2644300" y="2954125"/>
            <a:ext cx="5787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9"/>
          <p:cNvSpPr/>
          <p:nvPr/>
        </p:nvSpPr>
        <p:spPr>
          <a:xfrm>
            <a:off x="5903025" y="13351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pushes stimulus away (</a:t>
            </a:r>
            <a:r>
              <a:rPr lang="en" sz="1900" b="1">
                <a:latin typeface="Oswald"/>
                <a:ea typeface="Oswald"/>
                <a:cs typeface="Oswald"/>
                <a:sym typeface="Oswald"/>
              </a:rPr>
              <a:t>Avoid</a:t>
            </a:r>
            <a:r>
              <a:rPr lang="en" sz="1900">
                <a:latin typeface="Oswald"/>
                <a:ea typeface="Oswald"/>
                <a:cs typeface="Oswald"/>
                <a:sym typeface="Oswald"/>
              </a:rPr>
              <a:t>)</a:t>
            </a:r>
            <a:endParaRPr sz="1900">
              <a:latin typeface="Oswald"/>
              <a:ea typeface="Oswald"/>
              <a:cs typeface="Oswald"/>
              <a:sym typeface="Oswald"/>
            </a:endParaRPr>
          </a:p>
        </p:txBody>
      </p:sp>
      <p:sp>
        <p:nvSpPr>
          <p:cNvPr id="179" name="Google Shape;179;p29"/>
          <p:cNvSpPr/>
          <p:nvPr/>
        </p:nvSpPr>
        <p:spPr>
          <a:xfrm>
            <a:off x="5903025" y="31606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pulls stimulus closer (</a:t>
            </a:r>
            <a:r>
              <a:rPr lang="en" sz="1900" b="1">
                <a:latin typeface="Oswald"/>
                <a:ea typeface="Oswald"/>
                <a:cs typeface="Oswald"/>
                <a:sym typeface="Oswald"/>
              </a:rPr>
              <a:t>Approach</a:t>
            </a:r>
            <a:r>
              <a:rPr lang="en" sz="1900">
                <a:latin typeface="Oswald"/>
                <a:ea typeface="Oswald"/>
                <a:cs typeface="Oswald"/>
                <a:sym typeface="Oswald"/>
              </a:rPr>
              <a:t>)</a:t>
            </a:r>
            <a:endParaRPr sz="1900">
              <a:latin typeface="Oswald"/>
              <a:ea typeface="Oswald"/>
              <a:cs typeface="Oswald"/>
              <a:sym typeface="Oswald"/>
            </a:endParaRPr>
          </a:p>
        </p:txBody>
      </p:sp>
      <p:cxnSp>
        <p:nvCxnSpPr>
          <p:cNvPr id="180" name="Google Shape;180;p29"/>
          <p:cNvCxnSpPr>
            <a:stCxn id="175" idx="3"/>
            <a:endCxn id="178" idx="1"/>
          </p:cNvCxnSpPr>
          <p:nvPr/>
        </p:nvCxnSpPr>
        <p:spPr>
          <a:xfrm rot="10800000" flipH="1">
            <a:off x="5355100" y="2041525"/>
            <a:ext cx="547800" cy="912600"/>
          </a:xfrm>
          <a:prstGeom prst="curvedConnector3">
            <a:avLst>
              <a:gd name="adj1" fmla="val 50011"/>
            </a:avLst>
          </a:prstGeom>
          <a:noFill/>
          <a:ln w="9525" cap="flat" cmpd="sng">
            <a:solidFill>
              <a:schemeClr val="dk2"/>
            </a:solidFill>
            <a:prstDash val="solid"/>
            <a:round/>
            <a:headEnd type="none" w="med" len="med"/>
            <a:tailEnd type="none" w="med" len="med"/>
          </a:ln>
        </p:spPr>
      </p:cxnSp>
      <p:cxnSp>
        <p:nvCxnSpPr>
          <p:cNvPr id="181" name="Google Shape;181;p29"/>
          <p:cNvCxnSpPr>
            <a:stCxn id="175" idx="3"/>
            <a:endCxn id="179" idx="1"/>
          </p:cNvCxnSpPr>
          <p:nvPr/>
        </p:nvCxnSpPr>
        <p:spPr>
          <a:xfrm>
            <a:off x="5355100" y="2954125"/>
            <a:ext cx="547800" cy="912900"/>
          </a:xfrm>
          <a:prstGeom prst="curvedConnector3">
            <a:avLst>
              <a:gd name="adj1" fmla="val 5001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8821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The Approach Avoidance Task (AAT)</a:t>
            </a:r>
            <a:endParaRPr>
              <a:latin typeface="Oswald"/>
              <a:ea typeface="Oswald"/>
              <a:cs typeface="Oswald"/>
              <a:sym typeface="Oswald"/>
            </a:endParaRPr>
          </a:p>
        </p:txBody>
      </p:sp>
      <p:sp>
        <p:nvSpPr>
          <p:cNvPr id="187" name="Google Shape;187;p30"/>
          <p:cNvSpPr/>
          <p:nvPr/>
        </p:nvSpPr>
        <p:spPr>
          <a:xfrm>
            <a:off x="311700" y="1881525"/>
            <a:ext cx="2305200" cy="1889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is shown a stimulus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Names or Faces</a:t>
            </a:r>
            <a:r>
              <a:rPr lang="en" sz="1900">
                <a:solidFill>
                  <a:schemeClr val="dk1"/>
                </a:solidFill>
                <a:latin typeface="Oswald"/>
                <a:ea typeface="Oswald"/>
                <a:cs typeface="Oswald"/>
                <a:sym typeface="Oswald"/>
              </a:rPr>
              <a:t>)</a:t>
            </a:r>
            <a:endParaRPr sz="1900">
              <a:latin typeface="Oswald"/>
              <a:ea typeface="Oswald"/>
              <a:cs typeface="Oswald"/>
              <a:sym typeface="Oswald"/>
            </a:endParaRPr>
          </a:p>
        </p:txBody>
      </p:sp>
      <p:sp>
        <p:nvSpPr>
          <p:cNvPr id="188" name="Google Shape;188;p30"/>
          <p:cNvSpPr/>
          <p:nvPr/>
        </p:nvSpPr>
        <p:spPr>
          <a:xfrm>
            <a:off x="3223000" y="1335175"/>
            <a:ext cx="2132100" cy="3237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determines stimulus </a:t>
            </a:r>
            <a:r>
              <a:rPr lang="en" sz="1900">
                <a:solidFill>
                  <a:schemeClr val="dk1"/>
                </a:solidFill>
                <a:latin typeface="Oswald"/>
                <a:ea typeface="Oswald"/>
                <a:cs typeface="Oswald"/>
                <a:sym typeface="Oswald"/>
              </a:rPr>
              <a:t>color/race (</a:t>
            </a:r>
            <a:r>
              <a:rPr lang="en" sz="1900" b="1">
                <a:solidFill>
                  <a:schemeClr val="dk1"/>
                </a:solidFill>
                <a:latin typeface="Oswald"/>
                <a:ea typeface="Oswald"/>
                <a:cs typeface="Oswald"/>
                <a:sym typeface="Oswald"/>
              </a:rPr>
              <a:t>Implicit or Explicit Evaluatio</a:t>
            </a:r>
            <a:r>
              <a:rPr lang="en" sz="1900">
                <a:solidFill>
                  <a:schemeClr val="dk1"/>
                </a:solidFill>
                <a:latin typeface="Oswald"/>
                <a:ea typeface="Oswald"/>
                <a:cs typeface="Oswald"/>
                <a:sym typeface="Oswald"/>
              </a:rPr>
              <a:t>n)</a:t>
            </a:r>
            <a:endParaRPr sz="1900">
              <a:latin typeface="Oswald"/>
              <a:ea typeface="Oswald"/>
              <a:cs typeface="Oswald"/>
              <a:sym typeface="Oswald"/>
            </a:endParaRPr>
          </a:p>
        </p:txBody>
      </p:sp>
      <p:cxnSp>
        <p:nvCxnSpPr>
          <p:cNvPr id="189" name="Google Shape;189;p30"/>
          <p:cNvCxnSpPr>
            <a:stCxn id="190" idx="3"/>
            <a:endCxn id="188" idx="1"/>
          </p:cNvCxnSpPr>
          <p:nvPr/>
        </p:nvCxnSpPr>
        <p:spPr>
          <a:xfrm>
            <a:off x="2644300" y="2954125"/>
            <a:ext cx="578700" cy="0"/>
          </a:xfrm>
          <a:prstGeom prst="straightConnector1">
            <a:avLst/>
          </a:prstGeom>
          <a:noFill/>
          <a:ln w="9525" cap="flat" cmpd="sng">
            <a:solidFill>
              <a:schemeClr val="dk2"/>
            </a:solidFill>
            <a:prstDash val="solid"/>
            <a:round/>
            <a:headEnd type="none" w="med" len="med"/>
            <a:tailEnd type="none" w="med" len="med"/>
          </a:ln>
        </p:spPr>
      </p:cxnSp>
      <p:sp>
        <p:nvSpPr>
          <p:cNvPr id="191" name="Google Shape;191;p30"/>
          <p:cNvSpPr/>
          <p:nvPr/>
        </p:nvSpPr>
        <p:spPr>
          <a:xfrm>
            <a:off x="5903025" y="13351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pushes stimulus away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Avoid</a:t>
            </a:r>
            <a:r>
              <a:rPr lang="en" sz="1900">
                <a:solidFill>
                  <a:schemeClr val="dk1"/>
                </a:solidFill>
                <a:latin typeface="Oswald"/>
                <a:ea typeface="Oswald"/>
                <a:cs typeface="Oswald"/>
                <a:sym typeface="Oswald"/>
              </a:rPr>
              <a:t>)</a:t>
            </a:r>
            <a:endParaRPr sz="1900">
              <a:latin typeface="Oswald"/>
              <a:ea typeface="Oswald"/>
              <a:cs typeface="Oswald"/>
              <a:sym typeface="Oswald"/>
            </a:endParaRPr>
          </a:p>
        </p:txBody>
      </p:sp>
      <p:sp>
        <p:nvSpPr>
          <p:cNvPr id="192" name="Google Shape;192;p30"/>
          <p:cNvSpPr/>
          <p:nvPr/>
        </p:nvSpPr>
        <p:spPr>
          <a:xfrm>
            <a:off x="5903025" y="31606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pulls stimulus closer </a:t>
            </a:r>
            <a:r>
              <a:rPr lang="en" sz="1900">
                <a:solidFill>
                  <a:schemeClr val="dk1"/>
                </a:solidFill>
                <a:latin typeface="Oswald"/>
                <a:ea typeface="Oswald"/>
                <a:cs typeface="Oswald"/>
                <a:sym typeface="Oswald"/>
              </a:rPr>
              <a:t>(</a:t>
            </a:r>
            <a:r>
              <a:rPr lang="en" sz="1900" b="1">
                <a:solidFill>
                  <a:schemeClr val="dk1"/>
                </a:solidFill>
                <a:latin typeface="Oswald"/>
                <a:ea typeface="Oswald"/>
                <a:cs typeface="Oswald"/>
                <a:sym typeface="Oswald"/>
              </a:rPr>
              <a:t>Approach</a:t>
            </a:r>
            <a:r>
              <a:rPr lang="en" sz="1900">
                <a:solidFill>
                  <a:schemeClr val="dk1"/>
                </a:solidFill>
                <a:latin typeface="Oswald"/>
                <a:ea typeface="Oswald"/>
                <a:cs typeface="Oswald"/>
                <a:sym typeface="Oswald"/>
              </a:rPr>
              <a:t>)</a:t>
            </a:r>
            <a:endParaRPr sz="1900">
              <a:latin typeface="Oswald"/>
              <a:ea typeface="Oswald"/>
              <a:cs typeface="Oswald"/>
              <a:sym typeface="Oswald"/>
            </a:endParaRPr>
          </a:p>
        </p:txBody>
      </p:sp>
      <p:cxnSp>
        <p:nvCxnSpPr>
          <p:cNvPr id="193" name="Google Shape;193;p30"/>
          <p:cNvCxnSpPr>
            <a:stCxn id="188" idx="3"/>
            <a:endCxn id="191" idx="1"/>
          </p:cNvCxnSpPr>
          <p:nvPr/>
        </p:nvCxnSpPr>
        <p:spPr>
          <a:xfrm rot="10800000" flipH="1">
            <a:off x="5355100" y="2041525"/>
            <a:ext cx="547800" cy="912600"/>
          </a:xfrm>
          <a:prstGeom prst="curvedConnector3">
            <a:avLst>
              <a:gd name="adj1" fmla="val 50011"/>
            </a:avLst>
          </a:prstGeom>
          <a:noFill/>
          <a:ln w="9525" cap="flat" cmpd="sng">
            <a:solidFill>
              <a:schemeClr val="dk2"/>
            </a:solidFill>
            <a:prstDash val="solid"/>
            <a:round/>
            <a:headEnd type="none" w="med" len="med"/>
            <a:tailEnd type="none" w="med" len="med"/>
          </a:ln>
        </p:spPr>
      </p:cxnSp>
      <p:cxnSp>
        <p:nvCxnSpPr>
          <p:cNvPr id="194" name="Google Shape;194;p30"/>
          <p:cNvCxnSpPr>
            <a:stCxn id="188" idx="3"/>
            <a:endCxn id="192" idx="1"/>
          </p:cNvCxnSpPr>
          <p:nvPr/>
        </p:nvCxnSpPr>
        <p:spPr>
          <a:xfrm>
            <a:off x="5355100" y="2954125"/>
            <a:ext cx="547800" cy="912900"/>
          </a:xfrm>
          <a:prstGeom prst="curvedConnector3">
            <a:avLst>
              <a:gd name="adj1" fmla="val 50011"/>
            </a:avLst>
          </a:prstGeom>
          <a:noFill/>
          <a:ln w="9525" cap="flat" cmpd="sng">
            <a:solidFill>
              <a:schemeClr val="dk2"/>
            </a:solidFill>
            <a:prstDash val="solid"/>
            <a:round/>
            <a:headEnd type="none" w="med" len="med"/>
            <a:tailEnd type="none" w="med" len="med"/>
          </a:ln>
        </p:spPr>
      </p:cxnSp>
      <p:sp>
        <p:nvSpPr>
          <p:cNvPr id="195" name="Google Shape;195;p30"/>
          <p:cNvSpPr/>
          <p:nvPr/>
        </p:nvSpPr>
        <p:spPr>
          <a:xfrm>
            <a:off x="5262025" y="996475"/>
            <a:ext cx="785400" cy="3915300"/>
          </a:xfrm>
          <a:prstGeom prst="rect">
            <a:avLst/>
          </a:prstGeom>
          <a:noFill/>
          <a:ln w="1143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 name="Google Shape;196;p30"/>
          <p:cNvSpPr/>
          <p:nvPr/>
        </p:nvSpPr>
        <p:spPr>
          <a:xfrm rot="8646865">
            <a:off x="2664996" y="3001902"/>
            <a:ext cx="2664933" cy="1889316"/>
          </a:xfrm>
          <a:prstGeom prst="lef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30"/>
          <p:cNvSpPr txBox="1"/>
          <p:nvPr/>
        </p:nvSpPr>
        <p:spPr>
          <a:xfrm rot="19579580">
            <a:off x="2891184" y="3758028"/>
            <a:ext cx="1743312" cy="7273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Oswald"/>
                <a:ea typeface="Oswald"/>
                <a:cs typeface="Oswald"/>
                <a:sym typeface="Oswald"/>
              </a:rPr>
              <a:t>Where reaction time is measured</a:t>
            </a:r>
            <a:endParaRPr sz="1800">
              <a:solidFill>
                <a:schemeClr val="lt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83"/>
        <p:cNvGrpSpPr/>
        <p:nvPr/>
      </p:nvGrpSpPr>
      <p:grpSpPr>
        <a:xfrm>
          <a:off x="0" y="0"/>
          <a:ext cx="0" cy="0"/>
          <a:chOff x="0" y="0"/>
          <a:chExt cx="0" cy="0"/>
        </a:xfrm>
      </p:grpSpPr>
      <p:sp>
        <p:nvSpPr>
          <p:cNvPr id="84" name="Google Shape;84;p17"/>
          <p:cNvSpPr txBox="1"/>
          <p:nvPr/>
        </p:nvSpPr>
        <p:spPr>
          <a:xfrm>
            <a:off x="354600" y="968772"/>
            <a:ext cx="8434800" cy="17322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 sz="4800">
                <a:solidFill>
                  <a:schemeClr val="bg1"/>
                </a:solidFill>
                <a:latin typeface="Oswald"/>
                <a:ea typeface="Oswald"/>
                <a:cs typeface="Oswald"/>
                <a:sym typeface="Oswald"/>
              </a:rPr>
              <a:t>MAAT</a:t>
            </a:r>
            <a:r>
              <a:rPr lang="en" sz="4800">
                <a:solidFill>
                  <a:schemeClr val="dk1"/>
                </a:solidFill>
                <a:latin typeface="Oswald"/>
                <a:ea typeface="Oswald"/>
                <a:cs typeface="Oswald"/>
                <a:sym typeface="Oswald"/>
              </a:rPr>
              <a:t>: Do humans exhibit </a:t>
            </a:r>
            <a:r>
              <a:rPr lang="en" sz="4800">
                <a:solidFill>
                  <a:schemeClr val="lt1"/>
                </a:solidFill>
                <a:latin typeface="Oswald"/>
                <a:ea typeface="Oswald"/>
                <a:cs typeface="Oswald"/>
                <a:sym typeface="Oswald"/>
              </a:rPr>
              <a:t>moral approach-avoidance tendencies </a:t>
            </a:r>
            <a:r>
              <a:rPr lang="en" sz="4800">
                <a:solidFill>
                  <a:schemeClr val="dk1"/>
                </a:solidFill>
                <a:latin typeface="Oswald"/>
                <a:ea typeface="Oswald"/>
                <a:cs typeface="Oswald"/>
                <a:sym typeface="Oswald"/>
              </a:rPr>
              <a:t>(and can they serve as proxies for implicit attitudes)?</a:t>
            </a:r>
            <a:endParaRPr lang="en-US" sz="1800">
              <a:solidFill>
                <a:schemeClr val="dk1"/>
              </a:solidFill>
            </a:endParaRPr>
          </a:p>
        </p:txBody>
      </p:sp>
    </p:spTree>
    <p:extLst>
      <p:ext uri="{BB962C8B-B14F-4D97-AF65-F5344CB8AC3E}">
        <p14:creationId xmlns:p14="http://schemas.microsoft.com/office/powerpoint/2010/main" val="1405004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3"/>
        <p:cNvGrpSpPr/>
        <p:nvPr/>
      </p:nvGrpSpPr>
      <p:grpSpPr>
        <a:xfrm>
          <a:off x="0" y="0"/>
          <a:ext cx="0" cy="0"/>
          <a:chOff x="0" y="0"/>
          <a:chExt cx="0" cy="0"/>
        </a:xfrm>
      </p:grpSpPr>
      <p:sp>
        <p:nvSpPr>
          <p:cNvPr id="2" name="TextBox 1">
            <a:extLst>
              <a:ext uri="{FF2B5EF4-FFF2-40B4-BE49-F238E27FC236}">
                <a16:creationId xmlns:a16="http://schemas.microsoft.com/office/drawing/2014/main" id="{F2B01D6A-9B7B-3CF3-422F-99B28D8EBE17}"/>
              </a:ext>
            </a:extLst>
          </p:cNvPr>
          <p:cNvSpPr txBox="1"/>
          <p:nvPr/>
        </p:nvSpPr>
        <p:spPr>
          <a:xfrm>
            <a:off x="562708" y="2343150"/>
            <a:ext cx="538089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latin typeface="Oswald"/>
              </a:rPr>
              <a:t>Racial</a:t>
            </a:r>
            <a:endParaRPr lang="en-US" sz="4400">
              <a:solidFill>
                <a:schemeClr val="bg1"/>
              </a:solidFill>
            </a:endParaRPr>
          </a:p>
          <a:p>
            <a:r>
              <a:rPr lang="en-US" sz="4400">
                <a:latin typeface="Oswald"/>
              </a:rPr>
              <a:t>Approach Behavior</a:t>
            </a:r>
            <a:endParaRPr lang="en-US" sz="4400"/>
          </a:p>
        </p:txBody>
      </p:sp>
    </p:spTree>
    <p:extLst>
      <p:ext uri="{BB962C8B-B14F-4D97-AF65-F5344CB8AC3E}">
        <p14:creationId xmlns:p14="http://schemas.microsoft.com/office/powerpoint/2010/main" val="288665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913642252"/>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effectLst/>
                        </a:rPr>
                        <a:t>17.23% faster</a:t>
                      </a:r>
                      <a:endParaRPr lang="en-US" sz="1100"/>
                    </a:p>
                  </a:txBody>
                  <a:tcPr marL="68580" marR="68580" marT="34290" marB="34290"/>
                </a:tc>
                <a:tc>
                  <a:txBody>
                    <a:bodyPr/>
                    <a:lstStyle/>
                    <a:p>
                      <a:r>
                        <a:rPr lang="en-US" sz="1100">
                          <a:solidFill>
                            <a:schemeClr val="tx1">
                              <a:lumMod val="50000"/>
                              <a:lumOff val="50000"/>
                            </a:schemeClr>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effectLst/>
                        </a:rPr>
                        <a:t>16.02% faster</a:t>
                      </a:r>
                      <a:endParaRPr lang="en-US" sz="1100"/>
                    </a:p>
                  </a:txBody>
                  <a:tcPr marL="68580" marR="68580" marT="34290" marB="34290"/>
                </a:tc>
                <a:tc>
                  <a:txBody>
                    <a:bodyPr/>
                    <a:lstStyle/>
                    <a:p>
                      <a:r>
                        <a:rPr lang="en-US" sz="1100">
                          <a:solidFill>
                            <a:schemeClr val="tx1"/>
                          </a:solidFill>
                          <a:effectLst/>
                        </a:rPr>
                        <a:t>13.58% faster</a:t>
                      </a:r>
                      <a:endParaRPr lang="en-US" sz="1100">
                        <a:solidFill>
                          <a:schemeClr val="tx1"/>
                        </a:solidFill>
                      </a:endParaRPr>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2075570564"/>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43DC983A-2123-113B-D1C3-7CC2D136721C}"/>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Approaching Names</a:t>
            </a:r>
            <a:endParaRPr lang="en-US" sz="1050">
              <a:latin typeface="Oswald"/>
            </a:endParaRPr>
          </a:p>
        </p:txBody>
      </p:sp>
    </p:spTree>
    <p:extLst>
      <p:ext uri="{BB962C8B-B14F-4D97-AF65-F5344CB8AC3E}">
        <p14:creationId xmlns:p14="http://schemas.microsoft.com/office/powerpoint/2010/main" val="986342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591593712"/>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solidFill>
                            <a:schemeClr val="bg1">
                              <a:lumMod val="95000"/>
                            </a:schemeClr>
                          </a:solidFill>
                        </a:rPr>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solidFill>
                            <a:srgbClr val="FF0000"/>
                          </a:solidFill>
                          <a:effectLst/>
                        </a:rPr>
                        <a:t>17.23%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effectLst/>
                        </a:rPr>
                        <a:t>16.02% faster</a:t>
                      </a:r>
                      <a:endParaRPr lang="en-US" sz="1100"/>
                    </a:p>
                  </a:txBody>
                  <a:tcPr marL="68580" marR="68580" marT="34290" marB="34290"/>
                </a:tc>
                <a:tc>
                  <a:txBody>
                    <a:bodyPr/>
                    <a:lstStyle/>
                    <a:p>
                      <a:pPr lvl="0" algn="l">
                        <a:lnSpc>
                          <a:spcPct val="100000"/>
                        </a:lnSpc>
                        <a:spcBef>
                          <a:spcPts val="0"/>
                        </a:spcBef>
                        <a:spcAft>
                          <a:spcPts val="0"/>
                        </a:spcAft>
                      </a:pPr>
                      <a:r>
                        <a:rPr lang="en-US" sz="1100">
                          <a:solidFill>
                            <a:schemeClr val="tx1"/>
                          </a:solidFill>
                          <a:effectLst/>
                        </a:rPr>
                        <a:t>13.58% </a:t>
                      </a:r>
                      <a:r>
                        <a:rPr lang="en-US" sz="1100" b="0" u="none" strike="noStrike" noProof="0">
                          <a:solidFill>
                            <a:schemeClr val="tx1"/>
                          </a:solidFill>
                          <a:effectLst/>
                        </a:rPr>
                        <a:t>faster</a:t>
                      </a:r>
                      <a:endParaRPr lang="en-US" sz="1100">
                        <a:solidFill>
                          <a:schemeClr val="tx1"/>
                        </a:solidFill>
                      </a:endParaRPr>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16.28% </a:t>
                      </a:r>
                      <a:r>
                        <a:rPr lang="en-US" sz="1100" b="0" u="none" strike="noStrike" noProof="0">
                          <a:solidFill>
                            <a:schemeClr val="bg1">
                              <a:lumMod val="95000"/>
                            </a:schemeClr>
                          </a:solidFill>
                          <a:effectLst/>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13.54% </a:t>
                      </a:r>
                      <a:r>
                        <a:rPr lang="en-US" sz="1100" b="0" u="none" strike="noStrike" noProof="0">
                          <a:solidFill>
                            <a:schemeClr val="bg1">
                              <a:lumMod val="95000"/>
                            </a:schemeClr>
                          </a:solidFill>
                          <a:effectLst/>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86972096"/>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D3EFF43E-B167-3CFF-EA9F-FD79B67D53E6}"/>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approaching </a:t>
            </a:r>
            <a:r>
              <a:rPr lang="en-US" sz="2100" b="1">
                <a:latin typeface="Oswald"/>
              </a:rPr>
              <a:t>white </a:t>
            </a:r>
            <a:r>
              <a:rPr lang="en-US" sz="2100">
                <a:latin typeface="Oswald"/>
              </a:rPr>
              <a:t>names</a:t>
            </a:r>
            <a:endParaRPr lang="en-US" sz="1050">
              <a:latin typeface="Oswald"/>
            </a:endParaRPr>
          </a:p>
        </p:txBody>
      </p:sp>
    </p:spTree>
    <p:extLst>
      <p:ext uri="{BB962C8B-B14F-4D97-AF65-F5344CB8AC3E}">
        <p14:creationId xmlns:p14="http://schemas.microsoft.com/office/powerpoint/2010/main" val="1960562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750979855"/>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solidFill>
                            <a:srgbClr val="FF0000"/>
                          </a:solidFill>
                          <a:effectLst/>
                        </a:rPr>
                        <a:t>17.23%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solidFill>
                            <a:srgbClr val="FF0000"/>
                          </a:solidFill>
                          <a:effectLst/>
                        </a:rPr>
                        <a:t>16.02% faster</a:t>
                      </a:r>
                      <a:endParaRPr lang="en-US" sz="1100">
                        <a:solidFill>
                          <a:srgbClr val="FF0000"/>
                        </a:solidFill>
                      </a:endParaRPr>
                    </a:p>
                  </a:txBody>
                  <a:tcPr marL="68580" marR="68580" marT="34290" marB="34290"/>
                </a:tc>
                <a:tc>
                  <a:txBody>
                    <a:bodyPr/>
                    <a:lstStyle/>
                    <a:p>
                      <a:r>
                        <a:rPr lang="en-US" sz="1100">
                          <a:effectLst/>
                        </a:rPr>
                        <a:t>13.58% faster</a:t>
                      </a:r>
                      <a:endParaRPr lang="en-US" sz="1100"/>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425483994"/>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4DA24ADD-83DB-C3AC-A842-7126CB6A1AB6}"/>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approaching </a:t>
            </a:r>
            <a:r>
              <a:rPr lang="en-US" sz="2100" b="1">
                <a:latin typeface="Oswald"/>
              </a:rPr>
              <a:t>black </a:t>
            </a:r>
            <a:r>
              <a:rPr lang="en-US" sz="2100">
                <a:latin typeface="Oswald"/>
              </a:rPr>
              <a:t>names</a:t>
            </a:r>
            <a:endParaRPr lang="en-US" sz="1050">
              <a:latin typeface="Oswald"/>
            </a:endParaRPr>
          </a:p>
        </p:txBody>
      </p:sp>
    </p:spTree>
    <p:extLst>
      <p:ext uri="{BB962C8B-B14F-4D97-AF65-F5344CB8AC3E}">
        <p14:creationId xmlns:p14="http://schemas.microsoft.com/office/powerpoint/2010/main" val="211029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408139990"/>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solidFill>
                            <a:srgbClr val="FF0000"/>
                          </a:solidFill>
                          <a:effectLst/>
                        </a:rPr>
                        <a:t>17.23%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solidFill>
                            <a:srgbClr val="FF0000"/>
                          </a:solidFill>
                          <a:effectLst/>
                        </a:rPr>
                        <a:t>16.02% faster</a:t>
                      </a:r>
                      <a:endParaRPr lang="en-US" sz="1100">
                        <a:solidFill>
                          <a:srgbClr val="FF0000"/>
                        </a:solidFill>
                      </a:endParaRPr>
                    </a:p>
                  </a:txBody>
                  <a:tcPr marL="68580" marR="68580" marT="34290" marB="34290"/>
                </a:tc>
                <a:tc>
                  <a:txBody>
                    <a:bodyPr/>
                    <a:lstStyle/>
                    <a:p>
                      <a:r>
                        <a:rPr lang="en-US" sz="1100">
                          <a:effectLst/>
                        </a:rPr>
                        <a:t>13.58% faster</a:t>
                      </a:r>
                      <a:endParaRPr lang="en-US" sz="1100"/>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156861391"/>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EF1B9A8F-6150-585F-640D-DB25F2C9C670}"/>
              </a:ext>
            </a:extLst>
          </p:cNvPr>
          <p:cNvSpPr txBox="1"/>
          <p:nvPr/>
        </p:nvSpPr>
        <p:spPr>
          <a:xfrm>
            <a:off x="1453896" y="4080683"/>
            <a:ext cx="7139178" cy="400110"/>
          </a:xfrm>
          <a:prstGeom prst="rect">
            <a:avLst/>
          </a:prstGeom>
          <a:noFill/>
        </p:spPr>
        <p:txBody>
          <a:bodyPr wrap="square" rtlCol="0">
            <a:spAutoFit/>
          </a:bodyPr>
          <a:lstStyle/>
          <a:p>
            <a:r>
              <a:rPr lang="en-US" sz="2000">
                <a:solidFill>
                  <a:srgbClr val="FF0000"/>
                </a:solidFill>
              </a:rPr>
              <a:t>Not a Significant Difference.</a:t>
            </a:r>
          </a:p>
        </p:txBody>
      </p:sp>
      <p:sp>
        <p:nvSpPr>
          <p:cNvPr id="5" name="TextBox 4">
            <a:extLst>
              <a:ext uri="{FF2B5EF4-FFF2-40B4-BE49-F238E27FC236}">
                <a16:creationId xmlns:a16="http://schemas.microsoft.com/office/drawing/2014/main" id="{BB010A11-29DD-EBC3-5931-B349BF3E2F7F}"/>
              </a:ext>
            </a:extLst>
          </p:cNvPr>
          <p:cNvSpPr txBox="1"/>
          <p:nvPr/>
        </p:nvSpPr>
        <p:spPr>
          <a:xfrm>
            <a:off x="1201131" y="266749"/>
            <a:ext cx="674173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Do white people approach white names </a:t>
            </a:r>
            <a:r>
              <a:rPr lang="en-US" sz="2100" b="1">
                <a:latin typeface="Oswald"/>
              </a:rPr>
              <a:t>faster</a:t>
            </a:r>
            <a:r>
              <a:rPr lang="en-US" sz="2100">
                <a:latin typeface="Oswald"/>
              </a:rPr>
              <a:t> than black names?</a:t>
            </a:r>
            <a:endParaRPr lang="en-US" sz="1050">
              <a:latin typeface="Oswald"/>
            </a:endParaRPr>
          </a:p>
        </p:txBody>
      </p:sp>
    </p:spTree>
    <p:extLst>
      <p:ext uri="{BB962C8B-B14F-4D97-AF65-F5344CB8AC3E}">
        <p14:creationId xmlns:p14="http://schemas.microsoft.com/office/powerpoint/2010/main" val="3724801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918669752"/>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effectLst/>
                        </a:rPr>
                        <a:t>17.23% faster</a:t>
                      </a:r>
                      <a:endParaRPr lang="en-US" sz="1100"/>
                    </a:p>
                  </a:txBody>
                  <a:tcPr marL="68580" marR="68580" marT="34290" marB="34290"/>
                </a:tc>
                <a:tc>
                  <a:txBody>
                    <a:bodyPr/>
                    <a:lstStyle/>
                    <a:p>
                      <a:r>
                        <a:rPr lang="en-US" sz="1100">
                          <a:solidFill>
                            <a:srgbClr val="FF0000"/>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effectLst/>
                        </a:rPr>
                        <a:t>16.02% faster</a:t>
                      </a:r>
                      <a:endParaRPr lang="en-US" sz="1100"/>
                    </a:p>
                  </a:txBody>
                  <a:tcPr marL="68580" marR="68580" marT="34290" marB="34290"/>
                </a:tc>
                <a:tc>
                  <a:txBody>
                    <a:bodyPr/>
                    <a:lstStyle/>
                    <a:p>
                      <a:r>
                        <a:rPr lang="en-US" sz="1100">
                          <a:solidFill>
                            <a:schemeClr val="tx1"/>
                          </a:solidFill>
                          <a:effectLst/>
                        </a:rPr>
                        <a:t>13.58% faster</a:t>
                      </a:r>
                      <a:endParaRPr lang="en-US" sz="1100">
                        <a:solidFill>
                          <a:schemeClr val="tx1"/>
                        </a:solidFill>
                      </a:endParaRPr>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2483302962"/>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8B4396DD-6877-F70F-FBCB-1C5F0F8DFB20}"/>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Black participants approaching </a:t>
            </a:r>
            <a:r>
              <a:rPr lang="en-US" sz="2100" b="1">
                <a:latin typeface="Oswald"/>
              </a:rPr>
              <a:t>white </a:t>
            </a:r>
            <a:r>
              <a:rPr lang="en-US" sz="2100">
                <a:latin typeface="Oswald"/>
              </a:rPr>
              <a:t>names</a:t>
            </a:r>
            <a:endParaRPr lang="en-US" sz="1050">
              <a:latin typeface="Oswald"/>
            </a:endParaRPr>
          </a:p>
        </p:txBody>
      </p:sp>
    </p:spTree>
    <p:extLst>
      <p:ext uri="{BB962C8B-B14F-4D97-AF65-F5344CB8AC3E}">
        <p14:creationId xmlns:p14="http://schemas.microsoft.com/office/powerpoint/2010/main" val="430280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182064473"/>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effectLst/>
                        </a:rPr>
                        <a:t>17.23% faster</a:t>
                      </a:r>
                      <a:endParaRPr lang="en-US" sz="1100"/>
                    </a:p>
                  </a:txBody>
                  <a:tcPr marL="68580" marR="68580" marT="34290" marB="34290"/>
                </a:tc>
                <a:tc>
                  <a:txBody>
                    <a:bodyPr/>
                    <a:lstStyle/>
                    <a:p>
                      <a:r>
                        <a:rPr lang="en-US" sz="1100">
                          <a:solidFill>
                            <a:srgbClr val="FF0000"/>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effectLst/>
                        </a:rPr>
                        <a:t>16.02% faster</a:t>
                      </a:r>
                      <a:endParaRPr lang="en-US" sz="1100"/>
                    </a:p>
                  </a:txBody>
                  <a:tcPr marL="68580" marR="68580" marT="34290" marB="34290"/>
                </a:tc>
                <a:tc>
                  <a:txBody>
                    <a:bodyPr/>
                    <a:lstStyle/>
                    <a:p>
                      <a:r>
                        <a:rPr lang="en-US" sz="1100">
                          <a:solidFill>
                            <a:srgbClr val="FF0000"/>
                          </a:solidFill>
                          <a:effectLst/>
                        </a:rPr>
                        <a:t>13.58% faster</a:t>
                      </a:r>
                      <a:endParaRPr lang="en-US" sz="1100">
                        <a:solidFill>
                          <a:srgbClr val="FF0000"/>
                        </a:solidFill>
                      </a:endParaRPr>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515790554"/>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94412704-CA55-EE16-C7CB-48ECF1C24772}"/>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Black participants approaching </a:t>
            </a:r>
            <a:r>
              <a:rPr lang="en-US" sz="2100" b="1">
                <a:latin typeface="Oswald"/>
              </a:rPr>
              <a:t>black </a:t>
            </a:r>
            <a:r>
              <a:rPr lang="en-US" sz="2100">
                <a:latin typeface="Oswald"/>
              </a:rPr>
              <a:t>names</a:t>
            </a:r>
            <a:endParaRPr lang="en-US" sz="1050">
              <a:latin typeface="Oswald"/>
            </a:endParaRPr>
          </a:p>
        </p:txBody>
      </p:sp>
    </p:spTree>
    <p:extLst>
      <p:ext uri="{BB962C8B-B14F-4D97-AF65-F5344CB8AC3E}">
        <p14:creationId xmlns:p14="http://schemas.microsoft.com/office/powerpoint/2010/main" val="1530488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726308008"/>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t>Approach White Names</a:t>
                      </a:r>
                    </a:p>
                  </a:txBody>
                  <a:tcPr marL="68580" marR="68580" marT="34290" marB="34290"/>
                </a:tc>
                <a:tc>
                  <a:txBody>
                    <a:bodyPr/>
                    <a:lstStyle/>
                    <a:p>
                      <a:r>
                        <a:rPr lang="en-US" sz="1100">
                          <a:effectLst/>
                        </a:rPr>
                        <a:t>17.23% faster</a:t>
                      </a:r>
                      <a:endParaRPr lang="en-US" sz="1100"/>
                    </a:p>
                  </a:txBody>
                  <a:tcPr marL="68580" marR="68580" marT="34290" marB="34290"/>
                </a:tc>
                <a:tc>
                  <a:txBody>
                    <a:bodyPr/>
                    <a:lstStyle/>
                    <a:p>
                      <a:r>
                        <a:rPr lang="en-US" sz="1100">
                          <a:solidFill>
                            <a:srgbClr val="FF0000"/>
                          </a:solidFill>
                          <a:effectLst/>
                        </a:rPr>
                        <a:t>1.62% slower</a:t>
                      </a:r>
                    </a:p>
                  </a:txBody>
                  <a:tcPr marL="68580" marR="68580" marT="34290" marB="34290"/>
                </a:tc>
                <a:extLst>
                  <a:ext uri="{0D108BD9-81ED-4DB2-BD59-A6C34878D82A}">
                    <a16:rowId xmlns:a16="http://schemas.microsoft.com/office/drawing/2014/main" val="3019400026"/>
                  </a:ext>
                </a:extLst>
              </a:tr>
              <a:tr h="315321">
                <a:tc>
                  <a:txBody>
                    <a:bodyPr/>
                    <a:lstStyle/>
                    <a:p>
                      <a:r>
                        <a:rPr lang="en-US" sz="1100"/>
                        <a:t>Approach Black Names</a:t>
                      </a:r>
                    </a:p>
                  </a:txBody>
                  <a:tcPr marL="68580" marR="68580" marT="34290" marB="34290"/>
                </a:tc>
                <a:tc>
                  <a:txBody>
                    <a:bodyPr/>
                    <a:lstStyle/>
                    <a:p>
                      <a:r>
                        <a:rPr lang="en-US" sz="1100">
                          <a:effectLst/>
                        </a:rPr>
                        <a:t>16.02% faster</a:t>
                      </a:r>
                      <a:endParaRPr lang="en-US" sz="1100"/>
                    </a:p>
                  </a:txBody>
                  <a:tcPr marL="68580" marR="68580" marT="34290" marB="34290"/>
                </a:tc>
                <a:tc>
                  <a:txBody>
                    <a:bodyPr/>
                    <a:lstStyle/>
                    <a:p>
                      <a:r>
                        <a:rPr lang="en-US" sz="1100">
                          <a:solidFill>
                            <a:srgbClr val="FF0000"/>
                          </a:solidFill>
                          <a:effectLst/>
                        </a:rPr>
                        <a:t>13.58% faster</a:t>
                      </a:r>
                      <a:endParaRPr lang="en-US" sz="1100">
                        <a:solidFill>
                          <a:srgbClr val="FF0000"/>
                        </a:solidFill>
                      </a:endParaRPr>
                    </a:p>
                  </a:txBody>
                  <a:tcPr marL="68580" marR="68580" marT="34290" marB="34290"/>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466609395"/>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FD1C894E-A778-8083-A7B1-BEE0C769069D}"/>
              </a:ext>
            </a:extLst>
          </p:cNvPr>
          <p:cNvSpPr txBox="1"/>
          <p:nvPr/>
        </p:nvSpPr>
        <p:spPr>
          <a:xfrm>
            <a:off x="1508760" y="4080683"/>
            <a:ext cx="6384798" cy="1015663"/>
          </a:xfrm>
          <a:prstGeom prst="rect">
            <a:avLst/>
          </a:prstGeom>
          <a:noFill/>
        </p:spPr>
        <p:txBody>
          <a:bodyPr wrap="square" rtlCol="0">
            <a:spAutoFit/>
          </a:bodyPr>
          <a:lstStyle/>
          <a:p>
            <a:r>
              <a:rPr lang="en-US" sz="2000">
                <a:solidFill>
                  <a:srgbClr val="FF0000"/>
                </a:solidFill>
              </a:rPr>
              <a:t>Black People approach Black Names 14.78% faster than White Names.</a:t>
            </a:r>
          </a:p>
          <a:p>
            <a:r>
              <a:rPr lang="en-US" sz="2000">
                <a:solidFill>
                  <a:srgbClr val="FF0000"/>
                </a:solidFill>
              </a:rPr>
              <a:t>95% CI: (11.69%,18.15%)</a:t>
            </a:r>
          </a:p>
        </p:txBody>
      </p:sp>
      <p:sp>
        <p:nvSpPr>
          <p:cNvPr id="6" name="TextBox 5">
            <a:extLst>
              <a:ext uri="{FF2B5EF4-FFF2-40B4-BE49-F238E27FC236}">
                <a16:creationId xmlns:a16="http://schemas.microsoft.com/office/drawing/2014/main" id="{6E68C4C3-EF30-3001-6F7B-61A2E715DCD1}"/>
              </a:ext>
            </a:extLst>
          </p:cNvPr>
          <p:cNvSpPr txBox="1"/>
          <p:nvPr/>
        </p:nvSpPr>
        <p:spPr>
          <a:xfrm>
            <a:off x="1201131" y="266749"/>
            <a:ext cx="674173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Do black people approach black names </a:t>
            </a:r>
            <a:r>
              <a:rPr lang="en-US" sz="2100" b="1">
                <a:latin typeface="Oswald"/>
              </a:rPr>
              <a:t>faster</a:t>
            </a:r>
            <a:r>
              <a:rPr lang="en-US" sz="2100">
                <a:latin typeface="Oswald"/>
              </a:rPr>
              <a:t> than white names?</a:t>
            </a:r>
            <a:endParaRPr lang="en-US" sz="1050">
              <a:latin typeface="Oswald"/>
            </a:endParaRPr>
          </a:p>
        </p:txBody>
      </p:sp>
    </p:spTree>
    <p:extLst>
      <p:ext uri="{BB962C8B-B14F-4D97-AF65-F5344CB8AC3E}">
        <p14:creationId xmlns:p14="http://schemas.microsoft.com/office/powerpoint/2010/main" val="4122548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088939876"/>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3143046978"/>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t>Approach White Faces</a:t>
                      </a:r>
                    </a:p>
                  </a:txBody>
                  <a:tcPr marL="68580" marR="68580" marT="34290" marB="34290"/>
                </a:tc>
                <a:tc>
                  <a:txBody>
                    <a:bodyPr/>
                    <a:lstStyle/>
                    <a:p>
                      <a:pPr algn="l"/>
                      <a:r>
                        <a:rPr lang="en-US" sz="1100">
                          <a:effectLst/>
                        </a:rPr>
                        <a:t>10.58% faster</a:t>
                      </a:r>
                      <a:endParaRPr lang="en-US" sz="1100">
                        <a:solidFill>
                          <a:srgbClr val="FF0000"/>
                        </a:solidFill>
                      </a:endParaRPr>
                    </a:p>
                  </a:txBody>
                  <a:tcPr marL="68580" marR="68580" marT="34290" marB="34290"/>
                </a:tc>
                <a:tc>
                  <a:txBody>
                    <a:bodyPr/>
                    <a:lstStyle/>
                    <a:p>
                      <a:pPr lvl="0" algn="l">
                        <a:lnSpc>
                          <a:spcPct val="100000"/>
                        </a:lnSpc>
                        <a:spcBef>
                          <a:spcPts val="0"/>
                        </a:spcBef>
                        <a:spcAft>
                          <a:spcPts val="0"/>
                        </a:spcAft>
                        <a:buNone/>
                      </a:pPr>
                      <a:r>
                        <a:rPr lang="en-US" sz="1100">
                          <a:solidFill>
                            <a:schemeClr val="tx1">
                              <a:lumMod val="50000"/>
                              <a:lumOff val="50000"/>
                            </a:schemeClr>
                          </a:solidFill>
                          <a:effectLst/>
                        </a:rPr>
                        <a:t>1.40% faster</a:t>
                      </a:r>
                      <a:endParaRPr lang="en-US" sz="1400" b="0" i="0" u="none" strike="noStrike" noProof="0">
                        <a:solidFill>
                          <a:schemeClr val="tx1">
                            <a:lumMod val="50000"/>
                            <a:lumOff val="50000"/>
                          </a:schemeClr>
                        </a:solidFill>
                        <a:latin typeface="Aptos"/>
                      </a:endParaRPr>
                    </a:p>
                  </a:txBody>
                  <a:tcPr marL="68580" marR="68580" marT="34290" marB="34290"/>
                </a:tc>
                <a:extLst>
                  <a:ext uri="{0D108BD9-81ED-4DB2-BD59-A6C34878D82A}">
                    <a16:rowId xmlns:a16="http://schemas.microsoft.com/office/drawing/2014/main" val="3019400026"/>
                  </a:ext>
                </a:extLst>
              </a:tr>
              <a:tr h="278130">
                <a:tc>
                  <a:txBody>
                    <a:bodyPr/>
                    <a:lstStyle/>
                    <a:p>
                      <a:r>
                        <a:rPr lang="en-US" sz="1100"/>
                        <a:t>Approach Black Faces</a:t>
                      </a:r>
                    </a:p>
                  </a:txBody>
                  <a:tcPr marL="68580" marR="68580" marT="34290" marB="34290"/>
                </a:tc>
                <a:tc>
                  <a:txBody>
                    <a:bodyPr/>
                    <a:lstStyle/>
                    <a:p>
                      <a:r>
                        <a:rPr lang="en-US" sz="1100">
                          <a:solidFill>
                            <a:schemeClr val="tx1">
                              <a:lumMod val="50000"/>
                              <a:lumOff val="50000"/>
                            </a:schemeClr>
                          </a:solidFill>
                          <a:effectLst/>
                        </a:rPr>
                        <a:t>2.36% faster</a:t>
                      </a:r>
                      <a:endParaRPr lang="en-US" sz="1100">
                        <a:solidFill>
                          <a:schemeClr val="tx1">
                            <a:lumMod val="50000"/>
                            <a:lumOff val="50000"/>
                          </a:schemeClr>
                        </a:solidFill>
                      </a:endParaRPr>
                    </a:p>
                  </a:txBody>
                  <a:tcPr marL="68580" marR="68580" marT="34290" marB="34290"/>
                </a:tc>
                <a:tc>
                  <a:txBody>
                    <a:bodyPr/>
                    <a:lstStyle/>
                    <a:p>
                      <a:pPr algn="l"/>
                      <a:r>
                        <a:rPr lang="en-US" sz="1100">
                          <a:solidFill>
                            <a:schemeClr val="tx1">
                              <a:lumMod val="50000"/>
                              <a:lumOff val="50000"/>
                            </a:schemeClr>
                          </a:solidFill>
                        </a:rPr>
                        <a:t>1.23 % slower</a:t>
                      </a:r>
                    </a:p>
                  </a:txBody>
                  <a:tcPr marL="68580" marR="68580" marT="34290" marB="34290"/>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560C36D2-671B-6AF6-03AD-E2318833FBC2}"/>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Approaching Faces</a:t>
            </a:r>
            <a:endParaRPr lang="en-US" sz="1050">
              <a:latin typeface="Oswald"/>
            </a:endParaRPr>
          </a:p>
        </p:txBody>
      </p:sp>
    </p:spTree>
    <p:extLst>
      <p:ext uri="{BB962C8B-B14F-4D97-AF65-F5344CB8AC3E}">
        <p14:creationId xmlns:p14="http://schemas.microsoft.com/office/powerpoint/2010/main" val="1831560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976768904"/>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4142357124"/>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t>Approach White Faces</a:t>
                      </a:r>
                    </a:p>
                  </a:txBody>
                  <a:tcPr marL="68580" marR="68580" marT="34290" marB="34290"/>
                </a:tc>
                <a:tc>
                  <a:txBody>
                    <a:bodyPr/>
                    <a:lstStyle/>
                    <a:p>
                      <a:pPr algn="l"/>
                      <a:r>
                        <a:rPr lang="en-US" sz="1100">
                          <a:solidFill>
                            <a:srgbClr val="FF0000"/>
                          </a:solidFill>
                          <a:effectLst/>
                        </a:rPr>
                        <a:t>10.58% faster</a:t>
                      </a:r>
                      <a:endParaRPr lang="en-US" sz="1100">
                        <a:solidFill>
                          <a:srgbClr val="FF0000"/>
                        </a:solidFill>
                      </a:endParaRPr>
                    </a:p>
                  </a:txBody>
                  <a:tcPr marL="68580" marR="68580" marT="34290" marB="34290"/>
                </a:tc>
                <a:tc>
                  <a:txBody>
                    <a:bodyPr/>
                    <a:lstStyle/>
                    <a:p>
                      <a:pPr lvl="0" algn="l">
                        <a:lnSpc>
                          <a:spcPct val="100000"/>
                        </a:lnSpc>
                        <a:spcBef>
                          <a:spcPts val="0"/>
                        </a:spcBef>
                        <a:spcAft>
                          <a:spcPts val="0"/>
                        </a:spcAft>
                        <a:buNone/>
                      </a:pPr>
                      <a:r>
                        <a:rPr lang="en-US" sz="1100">
                          <a:solidFill>
                            <a:schemeClr val="tx1">
                              <a:lumMod val="50000"/>
                              <a:lumOff val="50000"/>
                            </a:schemeClr>
                          </a:solidFill>
                          <a:effectLst/>
                        </a:rPr>
                        <a:t>1.40% faster</a:t>
                      </a:r>
                      <a:endParaRPr lang="en-US" sz="1400" b="0" i="0" u="none" strike="noStrike" noProof="0">
                        <a:solidFill>
                          <a:schemeClr val="tx1">
                            <a:lumMod val="50000"/>
                            <a:lumOff val="50000"/>
                          </a:schemeClr>
                        </a:solidFill>
                        <a:latin typeface="Aptos"/>
                      </a:endParaRPr>
                    </a:p>
                  </a:txBody>
                  <a:tcPr marL="68580" marR="68580" marT="34290" marB="34290"/>
                </a:tc>
                <a:extLst>
                  <a:ext uri="{0D108BD9-81ED-4DB2-BD59-A6C34878D82A}">
                    <a16:rowId xmlns:a16="http://schemas.microsoft.com/office/drawing/2014/main" val="3019400026"/>
                  </a:ext>
                </a:extLst>
              </a:tr>
              <a:tr h="278130">
                <a:tc>
                  <a:txBody>
                    <a:bodyPr/>
                    <a:lstStyle/>
                    <a:p>
                      <a:r>
                        <a:rPr lang="en-US" sz="1100"/>
                        <a:t>Approach Black Faces</a:t>
                      </a:r>
                    </a:p>
                  </a:txBody>
                  <a:tcPr marL="68580" marR="68580" marT="34290" marB="34290"/>
                </a:tc>
                <a:tc>
                  <a:txBody>
                    <a:bodyPr/>
                    <a:lstStyle/>
                    <a:p>
                      <a:r>
                        <a:rPr lang="en-US" sz="1100">
                          <a:solidFill>
                            <a:schemeClr val="tx1">
                              <a:lumMod val="50000"/>
                              <a:lumOff val="50000"/>
                            </a:schemeClr>
                          </a:solidFill>
                          <a:effectLst/>
                        </a:rPr>
                        <a:t>2.36% faster</a:t>
                      </a:r>
                      <a:endParaRPr lang="en-US" sz="1100">
                        <a:solidFill>
                          <a:schemeClr val="tx1">
                            <a:lumMod val="50000"/>
                            <a:lumOff val="50000"/>
                          </a:schemeClr>
                        </a:solidFill>
                      </a:endParaRPr>
                    </a:p>
                  </a:txBody>
                  <a:tcPr marL="68580" marR="68580" marT="34290" marB="34290"/>
                </a:tc>
                <a:tc>
                  <a:txBody>
                    <a:bodyPr/>
                    <a:lstStyle/>
                    <a:p>
                      <a:pPr algn="l"/>
                      <a:r>
                        <a:rPr lang="en-US" sz="1100">
                          <a:solidFill>
                            <a:schemeClr val="tx1">
                              <a:lumMod val="50000"/>
                              <a:lumOff val="50000"/>
                            </a:schemeClr>
                          </a:solidFill>
                        </a:rPr>
                        <a:t>1.23 % slower</a:t>
                      </a:r>
                    </a:p>
                  </a:txBody>
                  <a:tcPr marL="68580" marR="68580" marT="34290" marB="34290"/>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EA4F58B4-716D-0761-BBDB-5D81FDD54718}"/>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approaching </a:t>
            </a:r>
            <a:r>
              <a:rPr lang="en-US" sz="2100" b="1">
                <a:latin typeface="Oswald"/>
              </a:rPr>
              <a:t>white </a:t>
            </a:r>
            <a:r>
              <a:rPr lang="en-US" sz="2100">
                <a:latin typeface="Oswald"/>
              </a:rPr>
              <a:t>faces</a:t>
            </a:r>
            <a:endParaRPr lang="en-US" sz="1050">
              <a:latin typeface="Oswald"/>
            </a:endParaRPr>
          </a:p>
        </p:txBody>
      </p:sp>
    </p:spTree>
    <p:extLst>
      <p:ext uri="{BB962C8B-B14F-4D97-AF65-F5344CB8AC3E}">
        <p14:creationId xmlns:p14="http://schemas.microsoft.com/office/powerpoint/2010/main" val="249875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3629250" y="2571750"/>
            <a:ext cx="5560313" cy="1877407"/>
          </a:xfrm>
          <a:prstGeom prst="rect">
            <a:avLst/>
          </a:prstGeom>
          <a:noFill/>
          <a:ln>
            <a:noFill/>
          </a:ln>
        </p:spPr>
        <p:txBody>
          <a:bodyPr spcFirstLastPara="1" wrap="square" lIns="91425" tIns="91425" rIns="91425" bIns="91425" anchor="t" anchorCtr="0">
            <a:spAutoFit/>
          </a:bodyPr>
          <a:lstStyle/>
          <a:p>
            <a:r>
              <a:rPr lang="en" sz="9600"/>
              <a:t>🧍</a:t>
            </a:r>
            <a:endParaRPr lang="en-US">
              <a:solidFill>
                <a:schemeClr val="dk1"/>
              </a:solidFill>
            </a:endParaRPr>
          </a:p>
          <a:p>
            <a:pPr marL="0" lvl="0" indent="0" algn="l">
              <a:spcBef>
                <a:spcPts val="0"/>
              </a:spcBef>
              <a:spcAft>
                <a:spcPts val="0"/>
              </a:spcAft>
              <a:buNone/>
            </a:pPr>
            <a:endParaRPr lang="en-US"/>
          </a:p>
        </p:txBody>
      </p:sp>
    </p:spTree>
    <p:extLst>
      <p:ext uri="{BB962C8B-B14F-4D97-AF65-F5344CB8AC3E}">
        <p14:creationId xmlns:p14="http://schemas.microsoft.com/office/powerpoint/2010/main" val="1696877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374850193"/>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2235177273"/>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t>Approach White Faces</a:t>
                      </a:r>
                    </a:p>
                  </a:txBody>
                  <a:tcPr marL="68580" marR="68580" marT="34290" marB="34290"/>
                </a:tc>
                <a:tc>
                  <a:txBody>
                    <a:bodyPr/>
                    <a:lstStyle/>
                    <a:p>
                      <a:pPr algn="l"/>
                      <a:r>
                        <a:rPr lang="en-US" sz="1100">
                          <a:solidFill>
                            <a:srgbClr val="FF0000"/>
                          </a:solidFill>
                          <a:effectLst/>
                        </a:rPr>
                        <a:t>10.58% faster</a:t>
                      </a:r>
                      <a:endParaRPr lang="en-US" sz="1100">
                        <a:solidFill>
                          <a:srgbClr val="FF0000"/>
                        </a:solidFill>
                      </a:endParaRPr>
                    </a:p>
                  </a:txBody>
                  <a:tcPr marL="68580" marR="68580" marT="34290" marB="34290"/>
                </a:tc>
                <a:tc>
                  <a:txBody>
                    <a:bodyPr/>
                    <a:lstStyle/>
                    <a:p>
                      <a:pPr lvl="0" algn="l">
                        <a:lnSpc>
                          <a:spcPct val="100000"/>
                        </a:lnSpc>
                        <a:spcBef>
                          <a:spcPts val="0"/>
                        </a:spcBef>
                        <a:spcAft>
                          <a:spcPts val="0"/>
                        </a:spcAft>
                        <a:buNone/>
                      </a:pPr>
                      <a:r>
                        <a:rPr lang="en-US" sz="1100">
                          <a:solidFill>
                            <a:schemeClr val="tx1">
                              <a:lumMod val="50000"/>
                              <a:lumOff val="50000"/>
                            </a:schemeClr>
                          </a:solidFill>
                          <a:effectLst/>
                        </a:rPr>
                        <a:t>1.40% faster</a:t>
                      </a:r>
                      <a:endParaRPr lang="en-US" sz="1400" b="0" i="0" u="none" strike="noStrike" noProof="0">
                        <a:solidFill>
                          <a:schemeClr val="tx1">
                            <a:lumMod val="50000"/>
                            <a:lumOff val="50000"/>
                          </a:schemeClr>
                        </a:solidFill>
                        <a:latin typeface="Aptos"/>
                      </a:endParaRPr>
                    </a:p>
                  </a:txBody>
                  <a:tcPr marL="68580" marR="68580" marT="34290" marB="34290"/>
                </a:tc>
                <a:extLst>
                  <a:ext uri="{0D108BD9-81ED-4DB2-BD59-A6C34878D82A}">
                    <a16:rowId xmlns:a16="http://schemas.microsoft.com/office/drawing/2014/main" val="3019400026"/>
                  </a:ext>
                </a:extLst>
              </a:tr>
              <a:tr h="278130">
                <a:tc>
                  <a:txBody>
                    <a:bodyPr/>
                    <a:lstStyle/>
                    <a:p>
                      <a:r>
                        <a:rPr lang="en-US" sz="1100"/>
                        <a:t>Approach Black Faces</a:t>
                      </a:r>
                    </a:p>
                  </a:txBody>
                  <a:tcPr marL="68580" marR="68580" marT="34290" marB="34290"/>
                </a:tc>
                <a:tc>
                  <a:txBody>
                    <a:bodyPr/>
                    <a:lstStyle/>
                    <a:p>
                      <a:r>
                        <a:rPr lang="en-US" sz="1100">
                          <a:solidFill>
                            <a:srgbClr val="FF0000"/>
                          </a:solidFill>
                          <a:effectLst/>
                        </a:rPr>
                        <a:t>2.36% faster</a:t>
                      </a:r>
                      <a:endParaRPr lang="en-US" sz="1100">
                        <a:solidFill>
                          <a:srgbClr val="FF0000"/>
                        </a:solidFill>
                      </a:endParaRPr>
                    </a:p>
                  </a:txBody>
                  <a:tcPr marL="68580" marR="68580" marT="34290" marB="34290"/>
                </a:tc>
                <a:tc>
                  <a:txBody>
                    <a:bodyPr/>
                    <a:lstStyle/>
                    <a:p>
                      <a:pPr algn="l"/>
                      <a:r>
                        <a:rPr lang="en-US" sz="1100">
                          <a:solidFill>
                            <a:schemeClr val="tx1">
                              <a:lumMod val="50000"/>
                              <a:lumOff val="50000"/>
                            </a:schemeClr>
                          </a:solidFill>
                        </a:rPr>
                        <a:t>1.23 % slower</a:t>
                      </a:r>
                    </a:p>
                  </a:txBody>
                  <a:tcPr marL="68580" marR="68580" marT="34290" marB="34290"/>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711E3447-E0C3-8B2E-9C14-2B74DCB3737A}"/>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approaching </a:t>
            </a:r>
            <a:r>
              <a:rPr lang="en-US" sz="2100" b="1">
                <a:latin typeface="Oswald"/>
              </a:rPr>
              <a:t>black </a:t>
            </a:r>
            <a:r>
              <a:rPr lang="en-US" sz="2100">
                <a:latin typeface="Oswald"/>
              </a:rPr>
              <a:t>faces</a:t>
            </a:r>
            <a:endParaRPr lang="en-US" sz="1050">
              <a:latin typeface="Oswald"/>
            </a:endParaRPr>
          </a:p>
        </p:txBody>
      </p:sp>
    </p:spTree>
    <p:extLst>
      <p:ext uri="{BB962C8B-B14F-4D97-AF65-F5344CB8AC3E}">
        <p14:creationId xmlns:p14="http://schemas.microsoft.com/office/powerpoint/2010/main" val="2063336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948939745"/>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13.54%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3998160695"/>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t>Approach White Faces</a:t>
                      </a:r>
                    </a:p>
                  </a:txBody>
                  <a:tcPr marL="68580" marR="68580" marT="34290" marB="34290"/>
                </a:tc>
                <a:tc>
                  <a:txBody>
                    <a:bodyPr/>
                    <a:lstStyle/>
                    <a:p>
                      <a:pPr algn="l"/>
                      <a:r>
                        <a:rPr lang="en-US" sz="1100">
                          <a:solidFill>
                            <a:srgbClr val="FF0000"/>
                          </a:solidFill>
                          <a:effectLst/>
                        </a:rPr>
                        <a:t>10.58% faster</a:t>
                      </a:r>
                      <a:endParaRPr lang="en-US" sz="1100">
                        <a:solidFill>
                          <a:srgbClr val="FF0000"/>
                        </a:solidFill>
                      </a:endParaRPr>
                    </a:p>
                  </a:txBody>
                  <a:tcPr marL="68580" marR="68580" marT="34290" marB="34290"/>
                </a:tc>
                <a:tc>
                  <a:txBody>
                    <a:bodyPr/>
                    <a:lstStyle/>
                    <a:p>
                      <a:pPr lvl="0" algn="l">
                        <a:lnSpc>
                          <a:spcPct val="100000"/>
                        </a:lnSpc>
                        <a:spcBef>
                          <a:spcPts val="0"/>
                        </a:spcBef>
                        <a:spcAft>
                          <a:spcPts val="0"/>
                        </a:spcAft>
                        <a:buNone/>
                      </a:pPr>
                      <a:r>
                        <a:rPr lang="en-US" sz="1100">
                          <a:solidFill>
                            <a:schemeClr val="tx1">
                              <a:lumMod val="50000"/>
                              <a:lumOff val="50000"/>
                            </a:schemeClr>
                          </a:solidFill>
                          <a:effectLst/>
                        </a:rPr>
                        <a:t>1.40% faster</a:t>
                      </a:r>
                      <a:endParaRPr lang="en-US" sz="1400" b="0" i="0" u="none" strike="noStrike" noProof="0">
                        <a:solidFill>
                          <a:schemeClr val="tx1">
                            <a:lumMod val="50000"/>
                            <a:lumOff val="50000"/>
                          </a:schemeClr>
                        </a:solidFill>
                        <a:latin typeface="Aptos"/>
                      </a:endParaRPr>
                    </a:p>
                  </a:txBody>
                  <a:tcPr marL="68580" marR="68580" marT="34290" marB="34290"/>
                </a:tc>
                <a:extLst>
                  <a:ext uri="{0D108BD9-81ED-4DB2-BD59-A6C34878D82A}">
                    <a16:rowId xmlns:a16="http://schemas.microsoft.com/office/drawing/2014/main" val="3019400026"/>
                  </a:ext>
                </a:extLst>
              </a:tr>
              <a:tr h="278130">
                <a:tc>
                  <a:txBody>
                    <a:bodyPr/>
                    <a:lstStyle/>
                    <a:p>
                      <a:r>
                        <a:rPr lang="en-US" sz="1100"/>
                        <a:t>Approach Black Faces</a:t>
                      </a:r>
                    </a:p>
                  </a:txBody>
                  <a:tcPr marL="68580" marR="68580" marT="34290" marB="34290"/>
                </a:tc>
                <a:tc>
                  <a:txBody>
                    <a:bodyPr/>
                    <a:lstStyle/>
                    <a:p>
                      <a:r>
                        <a:rPr lang="en-US" sz="1100">
                          <a:solidFill>
                            <a:srgbClr val="FF0000"/>
                          </a:solidFill>
                          <a:effectLst/>
                        </a:rPr>
                        <a:t>2.36% faster</a:t>
                      </a:r>
                      <a:endParaRPr lang="en-US" sz="1100">
                        <a:solidFill>
                          <a:srgbClr val="FF0000"/>
                        </a:solidFill>
                      </a:endParaRPr>
                    </a:p>
                  </a:txBody>
                  <a:tcPr marL="68580" marR="68580" marT="34290" marB="34290"/>
                </a:tc>
                <a:tc>
                  <a:txBody>
                    <a:bodyPr/>
                    <a:lstStyle/>
                    <a:p>
                      <a:pPr algn="l"/>
                      <a:r>
                        <a:rPr lang="en-US" sz="1100">
                          <a:solidFill>
                            <a:schemeClr val="tx1">
                              <a:lumMod val="50000"/>
                              <a:lumOff val="50000"/>
                            </a:schemeClr>
                          </a:solidFill>
                        </a:rPr>
                        <a:t>1.23 % slower</a:t>
                      </a:r>
                    </a:p>
                  </a:txBody>
                  <a:tcPr marL="68580" marR="68580" marT="34290" marB="34290"/>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E384D34F-FF65-F018-88D4-0931CE765EEF}"/>
              </a:ext>
            </a:extLst>
          </p:cNvPr>
          <p:cNvSpPr txBox="1"/>
          <p:nvPr/>
        </p:nvSpPr>
        <p:spPr>
          <a:xfrm>
            <a:off x="1508760" y="4080683"/>
            <a:ext cx="6384798" cy="1015663"/>
          </a:xfrm>
          <a:prstGeom prst="rect">
            <a:avLst/>
          </a:prstGeom>
          <a:noFill/>
        </p:spPr>
        <p:txBody>
          <a:bodyPr wrap="square" rtlCol="0">
            <a:spAutoFit/>
          </a:bodyPr>
          <a:lstStyle/>
          <a:p>
            <a:r>
              <a:rPr lang="en-US" sz="2000">
                <a:solidFill>
                  <a:srgbClr val="FF0000"/>
                </a:solidFill>
              </a:rPr>
              <a:t>White People approach White Faces 8.42% faster than Black Faces.</a:t>
            </a:r>
          </a:p>
          <a:p>
            <a:r>
              <a:rPr lang="en-US" sz="2000">
                <a:solidFill>
                  <a:srgbClr val="FF0000"/>
                </a:solidFill>
              </a:rPr>
              <a:t>95% CI: (6.41%,10.35%)</a:t>
            </a:r>
          </a:p>
        </p:txBody>
      </p:sp>
      <p:sp>
        <p:nvSpPr>
          <p:cNvPr id="5" name="TextBox 4">
            <a:extLst>
              <a:ext uri="{FF2B5EF4-FFF2-40B4-BE49-F238E27FC236}">
                <a16:creationId xmlns:a16="http://schemas.microsoft.com/office/drawing/2014/main" id="{9431AF71-737E-18D5-FDD0-6D4041AA899F}"/>
              </a:ext>
            </a:extLst>
          </p:cNvPr>
          <p:cNvSpPr txBox="1"/>
          <p:nvPr/>
        </p:nvSpPr>
        <p:spPr>
          <a:xfrm>
            <a:off x="1201131" y="266749"/>
            <a:ext cx="674173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Do white people approach white faces </a:t>
            </a:r>
            <a:r>
              <a:rPr lang="en-US" sz="2100" b="1">
                <a:latin typeface="Oswald"/>
              </a:rPr>
              <a:t>faster</a:t>
            </a:r>
            <a:r>
              <a:rPr lang="en-US" sz="2100">
                <a:latin typeface="Oswald"/>
              </a:rPr>
              <a:t> than black faces?</a:t>
            </a:r>
            <a:endParaRPr lang="en-US" sz="1050">
              <a:latin typeface="Oswald"/>
            </a:endParaRPr>
          </a:p>
        </p:txBody>
      </p:sp>
    </p:spTree>
    <p:extLst>
      <p:ext uri="{BB962C8B-B14F-4D97-AF65-F5344CB8AC3E}">
        <p14:creationId xmlns:p14="http://schemas.microsoft.com/office/powerpoint/2010/main" val="220354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3"/>
        <p:cNvGrpSpPr/>
        <p:nvPr/>
      </p:nvGrpSpPr>
      <p:grpSpPr>
        <a:xfrm>
          <a:off x="0" y="0"/>
          <a:ext cx="0" cy="0"/>
          <a:chOff x="0" y="0"/>
          <a:chExt cx="0" cy="0"/>
        </a:xfrm>
      </p:grpSpPr>
      <p:sp>
        <p:nvSpPr>
          <p:cNvPr id="2" name="TextBox 1">
            <a:extLst>
              <a:ext uri="{FF2B5EF4-FFF2-40B4-BE49-F238E27FC236}">
                <a16:creationId xmlns:a16="http://schemas.microsoft.com/office/drawing/2014/main" id="{F2B01D6A-9B7B-3CF3-422F-99B28D8EBE17}"/>
              </a:ext>
            </a:extLst>
          </p:cNvPr>
          <p:cNvSpPr txBox="1"/>
          <p:nvPr/>
        </p:nvSpPr>
        <p:spPr>
          <a:xfrm>
            <a:off x="562708" y="2343150"/>
            <a:ext cx="538089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bg1"/>
                </a:solidFill>
                <a:latin typeface="Oswald"/>
              </a:rPr>
              <a:t>Racial</a:t>
            </a:r>
            <a:endParaRPr lang="en-US" sz="4400">
              <a:solidFill>
                <a:schemeClr val="bg1"/>
              </a:solidFill>
            </a:endParaRPr>
          </a:p>
          <a:p>
            <a:r>
              <a:rPr lang="en-US" sz="4400">
                <a:latin typeface="Oswald"/>
              </a:rPr>
              <a:t>Avoidance Behavior</a:t>
            </a:r>
            <a:endParaRPr lang="en-US" sz="4400"/>
          </a:p>
        </p:txBody>
      </p:sp>
    </p:spTree>
    <p:extLst>
      <p:ext uri="{BB962C8B-B14F-4D97-AF65-F5344CB8AC3E}">
        <p14:creationId xmlns:p14="http://schemas.microsoft.com/office/powerpoint/2010/main" val="1048813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1114434783"/>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t>Avoid White Names</a:t>
                      </a:r>
                    </a:p>
                  </a:txBody>
                  <a:tcPr marL="68580" marR="68580" marT="34290" marB="34290"/>
                </a:tc>
                <a:tc>
                  <a:txBody>
                    <a:bodyPr/>
                    <a:lstStyle/>
                    <a:p>
                      <a:r>
                        <a:rPr lang="en-US" sz="1100" b="0">
                          <a:solidFill>
                            <a:schemeClr val="tx1"/>
                          </a:solidFill>
                          <a:effectLst/>
                        </a:rPr>
                        <a:t>16.28% faster</a:t>
                      </a:r>
                      <a:endParaRPr lang="en-US" sz="1100" b="0">
                        <a:solidFill>
                          <a:schemeClr val="tx1"/>
                        </a:solidFill>
                      </a:endParaRPr>
                    </a:p>
                  </a:txBody>
                  <a:tcPr marL="68580" marR="68580" marT="34290" marB="34290"/>
                </a:tc>
                <a:tc>
                  <a:txBody>
                    <a:bodyPr/>
                    <a:lstStyle/>
                    <a:p>
                      <a:r>
                        <a:rPr lang="en-US" sz="1100" kern="1200">
                          <a:solidFill>
                            <a:schemeClr val="tx1">
                              <a:lumMod val="50000"/>
                              <a:lumOff val="50000"/>
                            </a:schemeClr>
                          </a:solidFill>
                          <a:effectLst/>
                          <a:latin typeface="+mn-lt"/>
                          <a:ea typeface="+mn-ea"/>
                          <a:cs typeface="+mn-cs"/>
                        </a:rPr>
                        <a:t>8.52% faster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315321">
                <a:tc>
                  <a:txBody>
                    <a:bodyPr/>
                    <a:lstStyle/>
                    <a:p>
                      <a:r>
                        <a:rPr lang="en-US" sz="1100"/>
                        <a:t>Avoid Black Names</a:t>
                      </a:r>
                    </a:p>
                  </a:txBody>
                  <a:tcPr marL="68580" marR="68580" marT="34290" marB="34290"/>
                </a:tc>
                <a:tc>
                  <a:txBody>
                    <a:bodyPr/>
                    <a:lstStyle/>
                    <a:p>
                      <a:r>
                        <a:rPr lang="en-US" sz="1100">
                          <a:effectLst/>
                        </a:rPr>
                        <a:t>13.54% faster</a:t>
                      </a:r>
                      <a:endParaRPr lang="en-US" sz="1100"/>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984301775"/>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3671AB9C-F665-9356-2D99-45452F363006}"/>
              </a:ext>
            </a:extLst>
          </p:cNvPr>
          <p:cNvSpPr txBox="1"/>
          <p:nvPr/>
        </p:nvSpPr>
        <p:spPr>
          <a:xfrm>
            <a:off x="1574948" y="305686"/>
            <a:ext cx="599410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endParaRPr lang="en-US" sz="1050">
              <a:latin typeface="Oswald"/>
            </a:endParaRPr>
          </a:p>
        </p:txBody>
      </p:sp>
      <p:sp>
        <p:nvSpPr>
          <p:cNvPr id="5" name="TextBox 4">
            <a:extLst>
              <a:ext uri="{FF2B5EF4-FFF2-40B4-BE49-F238E27FC236}">
                <a16:creationId xmlns:a16="http://schemas.microsoft.com/office/drawing/2014/main" id="{AEB8044C-8E1F-C9E1-F796-AE9F09D506F6}"/>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Avoiding Names</a:t>
            </a:r>
            <a:endParaRPr lang="en-US" sz="1050">
              <a:latin typeface="Oswald"/>
            </a:endParaRPr>
          </a:p>
        </p:txBody>
      </p:sp>
    </p:spTree>
    <p:extLst>
      <p:ext uri="{BB962C8B-B14F-4D97-AF65-F5344CB8AC3E}">
        <p14:creationId xmlns:p14="http://schemas.microsoft.com/office/powerpoint/2010/main" val="2976218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t>Avoid White Names</a:t>
                      </a:r>
                    </a:p>
                  </a:txBody>
                  <a:tcPr marL="68580" marR="68580" marT="34290" marB="34290"/>
                </a:tc>
                <a:tc>
                  <a:txBody>
                    <a:bodyPr/>
                    <a:lstStyle/>
                    <a:p>
                      <a:r>
                        <a:rPr lang="en-US" sz="1100">
                          <a:solidFill>
                            <a:srgbClr val="FF0000"/>
                          </a:solidFill>
                          <a:effectLst/>
                        </a:rPr>
                        <a:t>16.28% faster</a:t>
                      </a:r>
                      <a:endParaRPr lang="en-US" sz="1100">
                        <a:solidFill>
                          <a:srgbClr val="FF0000"/>
                        </a:solidFill>
                      </a:endParaRPr>
                    </a:p>
                  </a:txBody>
                  <a:tcPr marL="68580" marR="68580" marT="34290" marB="34290"/>
                </a:tc>
                <a:tc>
                  <a:txBody>
                    <a:bodyPr/>
                    <a:lstStyle/>
                    <a:p>
                      <a:r>
                        <a:rPr lang="en-US" sz="1100" kern="1200">
                          <a:solidFill>
                            <a:schemeClr val="tx1">
                              <a:lumMod val="50000"/>
                              <a:lumOff val="50000"/>
                            </a:schemeClr>
                          </a:solidFill>
                          <a:effectLst/>
                          <a:latin typeface="+mn-lt"/>
                          <a:ea typeface="+mn-ea"/>
                          <a:cs typeface="+mn-cs"/>
                        </a:rPr>
                        <a:t>8.52% faster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315321">
                <a:tc>
                  <a:txBody>
                    <a:bodyPr/>
                    <a:lstStyle/>
                    <a:p>
                      <a:r>
                        <a:rPr lang="en-US" sz="1100"/>
                        <a:t>Avoid Black Names</a:t>
                      </a:r>
                    </a:p>
                  </a:txBody>
                  <a:tcPr marL="68580" marR="68580" marT="34290" marB="34290"/>
                </a:tc>
                <a:tc>
                  <a:txBody>
                    <a:bodyPr/>
                    <a:lstStyle/>
                    <a:p>
                      <a:r>
                        <a:rPr lang="en-US" sz="1100">
                          <a:effectLst/>
                        </a:rPr>
                        <a:t>13.54% faster</a:t>
                      </a:r>
                      <a:endParaRPr lang="en-US" sz="1100"/>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3671AB9C-F665-9356-2D99-45452F363006}"/>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avoiding </a:t>
            </a:r>
            <a:r>
              <a:rPr lang="en-US" sz="2100" b="1">
                <a:latin typeface="Oswald"/>
              </a:rPr>
              <a:t>white </a:t>
            </a:r>
            <a:r>
              <a:rPr lang="en-US" sz="2100">
                <a:latin typeface="Oswald"/>
              </a:rPr>
              <a:t>names</a:t>
            </a:r>
            <a:endParaRPr lang="en-US" sz="1050">
              <a:latin typeface="Oswald"/>
            </a:endParaRPr>
          </a:p>
        </p:txBody>
      </p:sp>
    </p:spTree>
    <p:extLst>
      <p:ext uri="{BB962C8B-B14F-4D97-AF65-F5344CB8AC3E}">
        <p14:creationId xmlns:p14="http://schemas.microsoft.com/office/powerpoint/2010/main" val="638431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2062198687"/>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t>Avoid White Names</a:t>
                      </a:r>
                    </a:p>
                  </a:txBody>
                  <a:tcPr marL="68580" marR="68580" marT="34290" marB="34290"/>
                </a:tc>
                <a:tc>
                  <a:txBody>
                    <a:bodyPr/>
                    <a:lstStyle/>
                    <a:p>
                      <a:r>
                        <a:rPr lang="en-US" sz="1100">
                          <a:solidFill>
                            <a:srgbClr val="FF0000"/>
                          </a:solidFill>
                          <a:effectLst/>
                        </a:rPr>
                        <a:t>16.28% faster</a:t>
                      </a:r>
                      <a:endParaRPr lang="en-US" sz="1100">
                        <a:solidFill>
                          <a:srgbClr val="FF0000"/>
                        </a:solidFill>
                      </a:endParaRPr>
                    </a:p>
                  </a:txBody>
                  <a:tcPr marL="68580" marR="68580" marT="34290" marB="34290"/>
                </a:tc>
                <a:tc>
                  <a:txBody>
                    <a:bodyPr/>
                    <a:lstStyle/>
                    <a:p>
                      <a:r>
                        <a:rPr lang="en-US" sz="1100" kern="1200">
                          <a:solidFill>
                            <a:schemeClr val="tx1">
                              <a:lumMod val="50000"/>
                              <a:lumOff val="50000"/>
                            </a:schemeClr>
                          </a:solidFill>
                          <a:effectLst/>
                          <a:latin typeface="+mn-lt"/>
                          <a:ea typeface="+mn-ea"/>
                          <a:cs typeface="+mn-cs"/>
                        </a:rPr>
                        <a:t>8.52% faster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315321">
                <a:tc>
                  <a:txBody>
                    <a:bodyPr/>
                    <a:lstStyle/>
                    <a:p>
                      <a:r>
                        <a:rPr lang="en-US" sz="1100"/>
                        <a:t>Avoid Black Names</a:t>
                      </a:r>
                    </a:p>
                  </a:txBody>
                  <a:tcPr marL="68580" marR="68580" marT="34290" marB="34290"/>
                </a:tc>
                <a:tc>
                  <a:txBody>
                    <a:bodyPr/>
                    <a:lstStyle/>
                    <a:p>
                      <a:r>
                        <a:rPr lang="en-US" sz="1100">
                          <a:solidFill>
                            <a:srgbClr val="FF0000"/>
                          </a:solidFill>
                          <a:effectLst/>
                        </a:rPr>
                        <a:t>13.54% faster</a:t>
                      </a:r>
                      <a:endParaRPr lang="en-US" sz="1100">
                        <a:solidFill>
                          <a:srgbClr val="FF0000"/>
                        </a:solidFill>
                      </a:endParaRP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2044414019"/>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5222947A-DC03-610C-3BCE-953A8963FE54}"/>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avoiding </a:t>
            </a:r>
            <a:r>
              <a:rPr lang="en-US" sz="2100" b="1">
                <a:latin typeface="Oswald"/>
              </a:rPr>
              <a:t>black </a:t>
            </a:r>
            <a:r>
              <a:rPr lang="en-US" sz="2100">
                <a:latin typeface="Oswald"/>
              </a:rPr>
              <a:t>names</a:t>
            </a:r>
            <a:endParaRPr lang="en-US" sz="1050">
              <a:latin typeface="Oswald"/>
            </a:endParaRPr>
          </a:p>
        </p:txBody>
      </p:sp>
    </p:spTree>
    <p:extLst>
      <p:ext uri="{BB962C8B-B14F-4D97-AF65-F5344CB8AC3E}">
        <p14:creationId xmlns:p14="http://schemas.microsoft.com/office/powerpoint/2010/main" val="2548038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4271935504"/>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16.02%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13.58%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t>Avoid White Names</a:t>
                      </a:r>
                    </a:p>
                  </a:txBody>
                  <a:tcPr marL="68580" marR="68580" marT="34290" marB="34290"/>
                </a:tc>
                <a:tc>
                  <a:txBody>
                    <a:bodyPr/>
                    <a:lstStyle/>
                    <a:p>
                      <a:r>
                        <a:rPr lang="en-US" sz="1100">
                          <a:solidFill>
                            <a:srgbClr val="FF0000"/>
                          </a:solidFill>
                          <a:effectLst/>
                        </a:rPr>
                        <a:t>16.28% faster</a:t>
                      </a:r>
                      <a:endParaRPr lang="en-US" sz="1100">
                        <a:solidFill>
                          <a:srgbClr val="FF0000"/>
                        </a:solidFill>
                      </a:endParaRPr>
                    </a:p>
                  </a:txBody>
                  <a:tcPr marL="68580" marR="68580" marT="34290" marB="34290"/>
                </a:tc>
                <a:tc>
                  <a:txBody>
                    <a:bodyPr/>
                    <a:lstStyle/>
                    <a:p>
                      <a:r>
                        <a:rPr lang="en-US" sz="1100" kern="1200">
                          <a:solidFill>
                            <a:schemeClr val="tx1">
                              <a:lumMod val="50000"/>
                              <a:lumOff val="50000"/>
                            </a:schemeClr>
                          </a:solidFill>
                          <a:effectLst/>
                          <a:latin typeface="+mn-lt"/>
                          <a:ea typeface="+mn-ea"/>
                          <a:cs typeface="+mn-cs"/>
                        </a:rPr>
                        <a:t>8.52% faster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315321">
                <a:tc>
                  <a:txBody>
                    <a:bodyPr/>
                    <a:lstStyle/>
                    <a:p>
                      <a:r>
                        <a:rPr lang="en-US" sz="1100"/>
                        <a:t>Avoid Black Names</a:t>
                      </a:r>
                    </a:p>
                  </a:txBody>
                  <a:tcPr marL="68580" marR="68580" marT="34290" marB="34290"/>
                </a:tc>
                <a:tc>
                  <a:txBody>
                    <a:bodyPr/>
                    <a:lstStyle/>
                    <a:p>
                      <a:r>
                        <a:rPr lang="en-US" sz="1100">
                          <a:solidFill>
                            <a:srgbClr val="FF0000"/>
                          </a:solidFill>
                          <a:effectLst/>
                        </a:rPr>
                        <a:t>13.54% faster</a:t>
                      </a:r>
                      <a:endParaRPr lang="en-US" sz="1100">
                        <a:solidFill>
                          <a:srgbClr val="FF0000"/>
                        </a:solidFill>
                      </a:endParaRP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091249963"/>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algn="l"/>
                      <a:r>
                        <a:rPr lang="en-US" sz="1100">
                          <a:solidFill>
                            <a:schemeClr val="bg1">
                              <a:lumMod val="95000"/>
                            </a:schemeClr>
                          </a:solidFill>
                          <a:effectLst/>
                        </a:rPr>
                        <a:t>10.58%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solidFill>
                            <a:schemeClr val="bg1">
                              <a:lumMod val="95000"/>
                            </a:schemeClr>
                          </a:solidFill>
                        </a:rPr>
                        <a:t>Avoid White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1.99%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3.62 % slower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278130">
                <a:tc>
                  <a:txBody>
                    <a:bodyPr/>
                    <a:lstStyle/>
                    <a:p>
                      <a:r>
                        <a:rPr lang="en-US" sz="1100">
                          <a:solidFill>
                            <a:schemeClr val="bg1">
                              <a:lumMod val="95000"/>
                            </a:schemeClr>
                          </a:solidFill>
                        </a:rPr>
                        <a:t>Avoid Black Faces</a:t>
                      </a:r>
                    </a:p>
                  </a:txBody>
                  <a:tcPr marL="68580" marR="68580" marT="34290" marB="34290">
                    <a:solidFill>
                      <a:schemeClr val="tx2">
                        <a:lumMod val="90000"/>
                      </a:schemeClr>
                    </a:solidFill>
                  </a:tcPr>
                </a:tc>
                <a:tc>
                  <a:txBody>
                    <a:bodyPr/>
                    <a:lstStyle/>
                    <a:p>
                      <a:r>
                        <a:rPr lang="en-US" sz="1100">
                          <a:solidFill>
                            <a:schemeClr val="bg1">
                              <a:lumMod val="95000"/>
                            </a:schemeClr>
                          </a:solidFill>
                        </a:rPr>
                        <a:t>8.62% faster</a:t>
                      </a: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1779AF14-3358-3FDA-475C-8A6290373FF7}"/>
              </a:ext>
            </a:extLst>
          </p:cNvPr>
          <p:cNvSpPr txBox="1"/>
          <p:nvPr/>
        </p:nvSpPr>
        <p:spPr>
          <a:xfrm>
            <a:off x="1508760" y="4080683"/>
            <a:ext cx="6384798" cy="1015663"/>
          </a:xfrm>
          <a:prstGeom prst="rect">
            <a:avLst/>
          </a:prstGeom>
          <a:noFill/>
        </p:spPr>
        <p:txBody>
          <a:bodyPr wrap="square" rtlCol="0">
            <a:spAutoFit/>
          </a:bodyPr>
          <a:lstStyle/>
          <a:p>
            <a:r>
              <a:rPr lang="en-US" sz="2000">
                <a:solidFill>
                  <a:srgbClr val="FF0000"/>
                </a:solidFill>
              </a:rPr>
              <a:t>White People avoid White Names 3.23% faster than Black Names.</a:t>
            </a:r>
          </a:p>
          <a:p>
            <a:r>
              <a:rPr lang="en-US" sz="2000">
                <a:solidFill>
                  <a:srgbClr val="FF0000"/>
                </a:solidFill>
              </a:rPr>
              <a:t>95% CI: (0.079%,5.57%)</a:t>
            </a:r>
          </a:p>
        </p:txBody>
      </p:sp>
      <p:sp>
        <p:nvSpPr>
          <p:cNvPr id="5" name="TextBox 4">
            <a:extLst>
              <a:ext uri="{FF2B5EF4-FFF2-40B4-BE49-F238E27FC236}">
                <a16:creationId xmlns:a16="http://schemas.microsoft.com/office/drawing/2014/main" id="{9AA143FB-CA85-62E0-763C-4AD8E40B1BC4}"/>
              </a:ext>
            </a:extLst>
          </p:cNvPr>
          <p:cNvSpPr txBox="1"/>
          <p:nvPr/>
        </p:nvSpPr>
        <p:spPr>
          <a:xfrm>
            <a:off x="1201131" y="266749"/>
            <a:ext cx="674173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Do white people avoid black names </a:t>
            </a:r>
            <a:r>
              <a:rPr lang="en-US" sz="2100" b="1">
                <a:latin typeface="Oswald"/>
              </a:rPr>
              <a:t>faster</a:t>
            </a:r>
            <a:r>
              <a:rPr lang="en-US" sz="2100">
                <a:latin typeface="Oswald"/>
              </a:rPr>
              <a:t> than white names?</a:t>
            </a:r>
            <a:endParaRPr lang="en-US" sz="1050">
              <a:latin typeface="Oswald"/>
            </a:endParaRPr>
          </a:p>
        </p:txBody>
      </p:sp>
    </p:spTree>
    <p:extLst>
      <p:ext uri="{BB962C8B-B14F-4D97-AF65-F5344CB8AC3E}">
        <p14:creationId xmlns:p14="http://schemas.microsoft.com/office/powerpoint/2010/main" val="3394382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381896414"/>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16.02%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16.28%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13.54%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957943327"/>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10.58%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t>Avoid White Faces</a:t>
                      </a:r>
                    </a:p>
                  </a:txBody>
                  <a:tcPr marL="68580" marR="68580" marT="34290" marB="34290"/>
                </a:tc>
                <a:tc>
                  <a:txBody>
                    <a:bodyPr/>
                    <a:lstStyle/>
                    <a:p>
                      <a:r>
                        <a:rPr lang="en-US" sz="1100">
                          <a:solidFill>
                            <a:schemeClr val="tx1"/>
                          </a:solidFill>
                          <a:effectLst/>
                        </a:rPr>
                        <a:t>1.99% faster</a:t>
                      </a:r>
                      <a:endParaRPr lang="en-US" sz="1100">
                        <a:solidFill>
                          <a:schemeClr val="tx1"/>
                        </a:solidFill>
                      </a:endParaRPr>
                    </a:p>
                  </a:txBody>
                  <a:tcPr marL="68580" marR="68580" marT="34290" marB="34290"/>
                </a:tc>
                <a:tc>
                  <a:txBody>
                    <a:bodyPr/>
                    <a:lstStyle/>
                    <a:p>
                      <a:r>
                        <a:rPr lang="en-US" sz="1100">
                          <a:solidFill>
                            <a:schemeClr val="tx1">
                              <a:lumMod val="50000"/>
                              <a:lumOff val="50000"/>
                            </a:schemeClr>
                          </a:solidFill>
                          <a:effectLst/>
                        </a:rPr>
                        <a:t>3.62 % slower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278130">
                <a:tc>
                  <a:txBody>
                    <a:bodyPr/>
                    <a:lstStyle/>
                    <a:p>
                      <a:r>
                        <a:rPr lang="en-US" sz="1100"/>
                        <a:t>Avoid Black Faces</a:t>
                      </a:r>
                    </a:p>
                  </a:txBody>
                  <a:tcPr marL="68580" marR="68580" marT="34290" marB="34290"/>
                </a:tc>
                <a:tc>
                  <a:txBody>
                    <a:bodyPr/>
                    <a:lstStyle/>
                    <a:p>
                      <a:r>
                        <a:rPr lang="en-US" sz="1100">
                          <a:solidFill>
                            <a:schemeClr val="tx1"/>
                          </a:solidFill>
                        </a:rPr>
                        <a:t>8.62% faster</a:t>
                      </a: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sp>
        <p:nvSpPr>
          <p:cNvPr id="8" name="TextBox 7">
            <a:extLst>
              <a:ext uri="{FF2B5EF4-FFF2-40B4-BE49-F238E27FC236}">
                <a16:creationId xmlns:a16="http://schemas.microsoft.com/office/drawing/2014/main" id="{7457F399-C9B8-9319-0A87-DA1966D0CFF4}"/>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Avoiding Faces</a:t>
            </a:r>
            <a:endParaRPr lang="en-US" sz="1050">
              <a:latin typeface="Oswald"/>
            </a:endParaRPr>
          </a:p>
        </p:txBody>
      </p:sp>
    </p:spTree>
    <p:extLst>
      <p:ext uri="{BB962C8B-B14F-4D97-AF65-F5344CB8AC3E}">
        <p14:creationId xmlns:p14="http://schemas.microsoft.com/office/powerpoint/2010/main" val="1750545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16.02%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16.28%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13.54%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10.58%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t>Avoid White Faces</a:t>
                      </a:r>
                    </a:p>
                  </a:txBody>
                  <a:tcPr marL="68580" marR="68580" marT="34290" marB="34290"/>
                </a:tc>
                <a:tc>
                  <a:txBody>
                    <a:bodyPr/>
                    <a:lstStyle/>
                    <a:p>
                      <a:r>
                        <a:rPr lang="en-US" sz="1100">
                          <a:solidFill>
                            <a:srgbClr val="FF0000"/>
                          </a:solidFill>
                          <a:effectLst/>
                        </a:rPr>
                        <a:t>1.99%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3.62 % slower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278130">
                <a:tc>
                  <a:txBody>
                    <a:bodyPr/>
                    <a:lstStyle/>
                    <a:p>
                      <a:r>
                        <a:rPr lang="en-US" sz="1100"/>
                        <a:t>Avoid Black Faces</a:t>
                      </a:r>
                    </a:p>
                  </a:txBody>
                  <a:tcPr marL="68580" marR="68580" marT="34290" marB="34290"/>
                </a:tc>
                <a:tc>
                  <a:txBody>
                    <a:bodyPr/>
                    <a:lstStyle/>
                    <a:p>
                      <a:r>
                        <a:rPr lang="en-US" sz="1100">
                          <a:solidFill>
                            <a:schemeClr val="tx1"/>
                          </a:solidFill>
                        </a:rPr>
                        <a:t>8.62% faster</a:t>
                      </a: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sp>
        <p:nvSpPr>
          <p:cNvPr id="8" name="TextBox 7">
            <a:extLst>
              <a:ext uri="{FF2B5EF4-FFF2-40B4-BE49-F238E27FC236}">
                <a16:creationId xmlns:a16="http://schemas.microsoft.com/office/drawing/2014/main" id="{7457F399-C9B8-9319-0A87-DA1966D0CFF4}"/>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avoiding </a:t>
            </a:r>
            <a:r>
              <a:rPr lang="en-US" sz="2100" b="1">
                <a:latin typeface="Oswald"/>
              </a:rPr>
              <a:t>white </a:t>
            </a:r>
            <a:r>
              <a:rPr lang="en-US" sz="2100">
                <a:latin typeface="Oswald"/>
              </a:rPr>
              <a:t>faces</a:t>
            </a:r>
            <a:endParaRPr lang="en-US" sz="1050">
              <a:latin typeface="Oswald"/>
            </a:endParaRPr>
          </a:p>
        </p:txBody>
      </p:sp>
    </p:spTree>
    <p:extLst>
      <p:ext uri="{BB962C8B-B14F-4D97-AF65-F5344CB8AC3E}">
        <p14:creationId xmlns:p14="http://schemas.microsoft.com/office/powerpoint/2010/main" val="1414843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162849439"/>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16.02%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16.28%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13.54%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1926933990"/>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10.58%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t>Avoid White Faces</a:t>
                      </a:r>
                    </a:p>
                  </a:txBody>
                  <a:tcPr marL="68580" marR="68580" marT="34290" marB="34290"/>
                </a:tc>
                <a:tc>
                  <a:txBody>
                    <a:bodyPr/>
                    <a:lstStyle/>
                    <a:p>
                      <a:r>
                        <a:rPr lang="en-US" sz="1100">
                          <a:solidFill>
                            <a:srgbClr val="FF0000"/>
                          </a:solidFill>
                          <a:effectLst/>
                        </a:rPr>
                        <a:t>1.99%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3.62 % slower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278130">
                <a:tc>
                  <a:txBody>
                    <a:bodyPr/>
                    <a:lstStyle/>
                    <a:p>
                      <a:r>
                        <a:rPr lang="en-US" sz="1100"/>
                        <a:t>Avoid Black Faces</a:t>
                      </a:r>
                    </a:p>
                  </a:txBody>
                  <a:tcPr marL="68580" marR="68580" marT="34290" marB="34290"/>
                </a:tc>
                <a:tc>
                  <a:txBody>
                    <a:bodyPr/>
                    <a:lstStyle/>
                    <a:p>
                      <a:r>
                        <a:rPr lang="en-US" sz="1100">
                          <a:solidFill>
                            <a:srgbClr val="FF0000"/>
                          </a:solidFill>
                        </a:rPr>
                        <a:t>8.62% faster</a:t>
                      </a: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sp>
        <p:nvSpPr>
          <p:cNvPr id="5" name="TextBox 4">
            <a:extLst>
              <a:ext uri="{FF2B5EF4-FFF2-40B4-BE49-F238E27FC236}">
                <a16:creationId xmlns:a16="http://schemas.microsoft.com/office/drawing/2014/main" id="{A79B8487-6B27-5BB2-3649-DFF07B26BEF6}"/>
              </a:ext>
            </a:extLst>
          </p:cNvPr>
          <p:cNvSpPr txBox="1"/>
          <p:nvPr/>
        </p:nvSpPr>
        <p:spPr>
          <a:xfrm>
            <a:off x="1574948" y="305686"/>
            <a:ext cx="5994104"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White participants avoiding </a:t>
            </a:r>
            <a:r>
              <a:rPr lang="en-US" sz="2100" b="1">
                <a:latin typeface="Oswald"/>
              </a:rPr>
              <a:t>black </a:t>
            </a:r>
            <a:r>
              <a:rPr lang="en-US" sz="2100">
                <a:latin typeface="Oswald"/>
              </a:rPr>
              <a:t>faces</a:t>
            </a:r>
            <a:endParaRPr lang="en-US" sz="1050">
              <a:latin typeface="Oswald"/>
            </a:endParaRPr>
          </a:p>
        </p:txBody>
      </p:sp>
    </p:spTree>
    <p:extLst>
      <p:ext uri="{BB962C8B-B14F-4D97-AF65-F5344CB8AC3E}">
        <p14:creationId xmlns:p14="http://schemas.microsoft.com/office/powerpoint/2010/main" val="351697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3822075" y="677325"/>
            <a:ext cx="15870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600">
              <a:solidFill>
                <a:srgbClr val="FF0000"/>
              </a:solidFill>
            </a:endParaRPr>
          </a:p>
        </p:txBody>
      </p:sp>
      <p:pic>
        <p:nvPicPr>
          <p:cNvPr id="124" name="Google Shape;124;p23"/>
          <p:cNvPicPr preferRelativeResize="0"/>
          <p:nvPr/>
        </p:nvPicPr>
        <p:blipFill>
          <a:blip r:embed="rId3">
            <a:alphaModFix amt="57000"/>
          </a:blip>
          <a:stretch>
            <a:fillRect/>
          </a:stretch>
        </p:blipFill>
        <p:spPr>
          <a:xfrm>
            <a:off x="0" y="0"/>
            <a:ext cx="9144000" cy="5143500"/>
          </a:xfrm>
          <a:prstGeom prst="rect">
            <a:avLst/>
          </a:prstGeom>
          <a:noFill/>
          <a:ln>
            <a:noFill/>
          </a:ln>
        </p:spPr>
      </p:pic>
      <p:sp>
        <p:nvSpPr>
          <p:cNvPr id="126" name="Google Shape;126;p23"/>
          <p:cNvSpPr txBox="1"/>
          <p:nvPr/>
        </p:nvSpPr>
        <p:spPr>
          <a:xfrm>
            <a:off x="3814500" y="970225"/>
            <a:ext cx="1515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t>❓</a:t>
            </a:r>
            <a:endParaRPr sz="10000"/>
          </a:p>
        </p:txBody>
      </p:sp>
      <p:sp>
        <p:nvSpPr>
          <p:cNvPr id="2" name="TextBox 1">
            <a:extLst>
              <a:ext uri="{FF2B5EF4-FFF2-40B4-BE49-F238E27FC236}">
                <a16:creationId xmlns:a16="http://schemas.microsoft.com/office/drawing/2014/main" id="{1F4DCD13-8F48-89B7-8EFA-DFF0B31A82D7}"/>
              </a:ext>
            </a:extLst>
          </p:cNvPr>
          <p:cNvSpPr txBox="1"/>
          <p:nvPr/>
        </p:nvSpPr>
        <p:spPr>
          <a:xfrm>
            <a:off x="6634556" y="3258839"/>
            <a:ext cx="184731" cy="307777"/>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2229C08C-D1D1-3CB9-BB1D-8EC22CB39CAE}"/>
              </a:ext>
            </a:extLst>
          </p:cNvPr>
          <p:cNvSpPr txBox="1"/>
          <p:nvPr/>
        </p:nvSpPr>
        <p:spPr>
          <a:xfrm>
            <a:off x="6333955" y="3021167"/>
            <a:ext cx="1875835" cy="3708708"/>
          </a:xfrm>
          <a:prstGeom prst="rect">
            <a:avLst/>
          </a:prstGeom>
          <a:noFill/>
        </p:spPr>
        <p:txBody>
          <a:bodyPr wrap="none" lIns="91440" tIns="45720" rIns="91440" bIns="45720" rtlCol="0" anchor="t">
            <a:spAutoFit/>
          </a:bodyPr>
          <a:lstStyle/>
          <a:p>
            <a:r>
              <a:rPr lang="en" sz="9600">
                <a:solidFill>
                  <a:schemeClr val="dk1"/>
                </a:solidFill>
              </a:rPr>
              <a:t>🏃</a:t>
            </a:r>
            <a:endParaRPr lang="en-US"/>
          </a:p>
          <a:p>
            <a:endParaRPr lang="en-US" sz="13900"/>
          </a:p>
        </p:txBody>
      </p:sp>
      <p:pic>
        <p:nvPicPr>
          <p:cNvPr id="4" name="Picture 3" descr="A close-up of a logo&#10;&#10;Description automatically generated">
            <a:extLst>
              <a:ext uri="{FF2B5EF4-FFF2-40B4-BE49-F238E27FC236}">
                <a16:creationId xmlns:a16="http://schemas.microsoft.com/office/drawing/2014/main" id="{ACE6AF6C-BB87-9CD1-CFE4-16071079F635}"/>
              </a:ext>
            </a:extLst>
          </p:cNvPr>
          <p:cNvPicPr>
            <a:picLocks noChangeAspect="1"/>
          </p:cNvPicPr>
          <p:nvPr/>
        </p:nvPicPr>
        <p:blipFill>
          <a:blip r:embed="rId4"/>
          <a:stretch>
            <a:fillRect/>
          </a:stretch>
        </p:blipFill>
        <p:spPr>
          <a:xfrm>
            <a:off x="325759" y="3152418"/>
            <a:ext cx="3686175" cy="1238250"/>
          </a:xfrm>
          <a:prstGeom prst="rect">
            <a:avLst/>
          </a:prstGeom>
        </p:spPr>
      </p:pic>
    </p:spTree>
    <p:extLst>
      <p:ext uri="{BB962C8B-B14F-4D97-AF65-F5344CB8AC3E}">
        <p14:creationId xmlns:p14="http://schemas.microsoft.com/office/powerpoint/2010/main" val="3527782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757A8D-9B71-89AF-D6B5-EC38A1ADCFEA}"/>
              </a:ext>
            </a:extLst>
          </p:cNvPr>
          <p:cNvGraphicFramePr>
            <a:graphicFrameLocks noGrp="1"/>
          </p:cNvGraphicFramePr>
          <p:nvPr>
            <p:extLst>
              <p:ext uri="{D42A27DB-BD31-4B8C-83A1-F6EECF244321}">
                <p14:modId xmlns:p14="http://schemas.microsoft.com/office/powerpoint/2010/main" val="3666320110"/>
              </p:ext>
            </p:extLst>
          </p:nvPr>
        </p:nvGraphicFramePr>
        <p:xfrm>
          <a:off x="1508760" y="915629"/>
          <a:ext cx="6126480" cy="149750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28600">
                <a:tc>
                  <a:txBody>
                    <a:bodyPr/>
                    <a:lstStyle/>
                    <a:p>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White Participants</a:t>
                      </a:r>
                    </a:p>
                  </a:txBody>
                  <a:tcPr marL="68580" marR="68580" marT="34290" marB="34290">
                    <a:solidFill>
                      <a:schemeClr val="tx2">
                        <a:lumMod val="90000"/>
                      </a:schemeClr>
                    </a:solidFill>
                  </a:tcPr>
                </a:tc>
                <a:tc>
                  <a:txBody>
                    <a:bodyPr/>
                    <a:lstStyle/>
                    <a:p>
                      <a:r>
                        <a:rPr lang="en-US" sz="1100">
                          <a:solidFill>
                            <a:schemeClr val="bg1">
                              <a:lumMod val="95000"/>
                            </a:schemeClr>
                          </a:solidFill>
                        </a:rPr>
                        <a:t>Black Participants</a:t>
                      </a:r>
                    </a:p>
                  </a:txBody>
                  <a:tcPr marL="68580" marR="68580" marT="34290" marB="34290">
                    <a:solidFill>
                      <a:schemeClr val="tx2">
                        <a:lumMod val="90000"/>
                      </a:schemeClr>
                    </a:solidFill>
                  </a:tcPr>
                </a:tc>
                <a:extLst>
                  <a:ext uri="{0D108BD9-81ED-4DB2-BD59-A6C34878D82A}">
                    <a16:rowId xmlns:a16="http://schemas.microsoft.com/office/drawing/2014/main" val="2649233610"/>
                  </a:ext>
                </a:extLst>
              </a:tr>
              <a:tr h="315321">
                <a:tc>
                  <a:txBody>
                    <a:bodyPr/>
                    <a:lstStyle/>
                    <a:p>
                      <a:r>
                        <a:rPr lang="en-US" sz="1100">
                          <a:solidFill>
                            <a:schemeClr val="bg1">
                              <a:lumMod val="95000"/>
                            </a:schemeClr>
                          </a:solidFill>
                        </a:rPr>
                        <a:t>Approach White Names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17.23%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1.62% slower</a:t>
                      </a: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315321">
                <a:tc>
                  <a:txBody>
                    <a:bodyPr/>
                    <a:lstStyle/>
                    <a:p>
                      <a:r>
                        <a:rPr lang="en-US" sz="1100">
                          <a:solidFill>
                            <a:schemeClr val="bg1">
                              <a:lumMod val="95000"/>
                            </a:schemeClr>
                          </a:solidFill>
                        </a:rPr>
                        <a:t>Approach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16.02%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315321">
                <a:tc>
                  <a:txBody>
                    <a:bodyPr/>
                    <a:lstStyle/>
                    <a:p>
                      <a:r>
                        <a:rPr lang="en-US" sz="1100">
                          <a:solidFill>
                            <a:schemeClr val="bg1">
                              <a:lumMod val="95000"/>
                            </a:schemeClr>
                          </a:solidFill>
                        </a:rPr>
                        <a:t>Avoid White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16.28%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kern="1200">
                          <a:solidFill>
                            <a:schemeClr val="bg1">
                              <a:lumMod val="95000"/>
                            </a:schemeClr>
                          </a:solidFill>
                          <a:effectLst/>
                          <a:latin typeface="+mn-lt"/>
                          <a:ea typeface="+mn-ea"/>
                          <a:cs typeface="+mn-cs"/>
                        </a:rPr>
                        <a:t>8.52% faster</a:t>
                      </a:r>
                      <a:endParaRPr lang="en-US" sz="1100">
                        <a:solidFill>
                          <a:schemeClr val="bg1">
                            <a:lumMod val="95000"/>
                          </a:schemeClr>
                        </a:solidFill>
                      </a:endParaRPr>
                    </a:p>
                  </a:txBody>
                  <a:tcPr marL="68580" marR="68580" marT="34290" marB="34290">
                    <a:solidFill>
                      <a:schemeClr val="tx2">
                        <a:lumMod val="90000"/>
                      </a:schemeClr>
                    </a:solidFill>
                  </a:tcPr>
                </a:tc>
                <a:extLst>
                  <a:ext uri="{0D108BD9-81ED-4DB2-BD59-A6C34878D82A}">
                    <a16:rowId xmlns:a16="http://schemas.microsoft.com/office/drawing/2014/main" val="520221497"/>
                  </a:ext>
                </a:extLst>
              </a:tr>
              <a:tr h="315321">
                <a:tc>
                  <a:txBody>
                    <a:bodyPr/>
                    <a:lstStyle/>
                    <a:p>
                      <a:r>
                        <a:rPr lang="en-US" sz="1100">
                          <a:solidFill>
                            <a:schemeClr val="bg1">
                              <a:lumMod val="95000"/>
                            </a:schemeClr>
                          </a:solidFill>
                        </a:rPr>
                        <a:t>Avoid Black Names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13.54%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r>
                        <a:rPr lang="en-US" sz="1100">
                          <a:solidFill>
                            <a:schemeClr val="bg1">
                              <a:lumMod val="95000"/>
                            </a:schemeClr>
                          </a:solidFill>
                        </a:rPr>
                        <a:t>Point of Reference</a:t>
                      </a:r>
                    </a:p>
                  </a:txBody>
                  <a:tcPr marL="68580" marR="68580" marT="34290" marB="34290">
                    <a:solidFill>
                      <a:schemeClr val="tx2">
                        <a:lumMod val="90000"/>
                      </a:schemeClr>
                    </a:solidFill>
                  </a:tcPr>
                </a:tc>
                <a:extLst>
                  <a:ext uri="{0D108BD9-81ED-4DB2-BD59-A6C34878D82A}">
                    <a16:rowId xmlns:a16="http://schemas.microsoft.com/office/drawing/2014/main" val="922052119"/>
                  </a:ext>
                </a:extLst>
              </a:tr>
            </a:tbl>
          </a:graphicData>
        </a:graphic>
      </p:graphicFrame>
      <p:graphicFrame>
        <p:nvGraphicFramePr>
          <p:cNvPr id="3" name="Table 2">
            <a:extLst>
              <a:ext uri="{FF2B5EF4-FFF2-40B4-BE49-F238E27FC236}">
                <a16:creationId xmlns:a16="http://schemas.microsoft.com/office/drawing/2014/main" id="{AA9C8863-C137-5CCE-A04E-4BBBF5B6EB3D}"/>
              </a:ext>
            </a:extLst>
          </p:cNvPr>
          <p:cNvGraphicFramePr>
            <a:graphicFrameLocks noGrp="1"/>
          </p:cNvGraphicFramePr>
          <p:nvPr>
            <p:extLst>
              <p:ext uri="{D42A27DB-BD31-4B8C-83A1-F6EECF244321}">
                <p14:modId xmlns:p14="http://schemas.microsoft.com/office/powerpoint/2010/main" val="3262857301"/>
              </p:ext>
            </p:extLst>
          </p:nvPr>
        </p:nvGraphicFramePr>
        <p:xfrm>
          <a:off x="1508760" y="2571750"/>
          <a:ext cx="6126480" cy="1388417"/>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695794563"/>
                    </a:ext>
                  </a:extLst>
                </a:gridCol>
                <a:gridCol w="2042160">
                  <a:extLst>
                    <a:ext uri="{9D8B030D-6E8A-4147-A177-3AD203B41FA5}">
                      <a16:colId xmlns:a16="http://schemas.microsoft.com/office/drawing/2014/main" val="1653890687"/>
                    </a:ext>
                  </a:extLst>
                </a:gridCol>
                <a:gridCol w="2042160">
                  <a:extLst>
                    <a:ext uri="{9D8B030D-6E8A-4147-A177-3AD203B41FA5}">
                      <a16:colId xmlns:a16="http://schemas.microsoft.com/office/drawing/2014/main" val="756465668"/>
                    </a:ext>
                  </a:extLst>
                </a:gridCol>
              </a:tblGrid>
              <a:tr h="275897">
                <a:tc>
                  <a:txBody>
                    <a:bodyPr/>
                    <a:lstStyle/>
                    <a:p>
                      <a:endParaRPr lang="en-US" sz="1100"/>
                    </a:p>
                  </a:txBody>
                  <a:tcPr marL="68580" marR="68580" marT="34290" marB="34290"/>
                </a:tc>
                <a:tc>
                  <a:txBody>
                    <a:bodyPr/>
                    <a:lstStyle/>
                    <a:p>
                      <a:r>
                        <a:rPr lang="en-US" sz="1100"/>
                        <a:t>White Participants</a:t>
                      </a:r>
                    </a:p>
                  </a:txBody>
                  <a:tcPr marL="68580" marR="68580" marT="34290" marB="34290"/>
                </a:tc>
                <a:tc>
                  <a:txBody>
                    <a:bodyPr/>
                    <a:lstStyle/>
                    <a:p>
                      <a:r>
                        <a:rPr lang="en-US" sz="1100"/>
                        <a:t>Black Participants</a:t>
                      </a:r>
                    </a:p>
                  </a:txBody>
                  <a:tcPr marL="68580" marR="68580" marT="34290" marB="34290"/>
                </a:tc>
                <a:extLst>
                  <a:ext uri="{0D108BD9-81ED-4DB2-BD59-A6C34878D82A}">
                    <a16:rowId xmlns:a16="http://schemas.microsoft.com/office/drawing/2014/main" val="2649233610"/>
                  </a:ext>
                </a:extLst>
              </a:tr>
              <a:tr h="278130">
                <a:tc>
                  <a:txBody>
                    <a:bodyPr/>
                    <a:lstStyle/>
                    <a:p>
                      <a:r>
                        <a:rPr lang="en-US" sz="1100">
                          <a:solidFill>
                            <a:schemeClr val="bg1">
                              <a:lumMod val="95000"/>
                            </a:schemeClr>
                          </a:solidFill>
                        </a:rPr>
                        <a:t>Approach White Faces</a:t>
                      </a:r>
                    </a:p>
                  </a:txBody>
                  <a:tcPr marL="68580" marR="68580" marT="34290" marB="34290">
                    <a:solidFill>
                      <a:schemeClr val="tx2">
                        <a:lumMod val="90000"/>
                      </a:schemeClr>
                    </a:solidFill>
                  </a:tcPr>
                </a:tc>
                <a:tc>
                  <a:txBody>
                    <a:bodyPr/>
                    <a:lstStyle/>
                    <a:p>
                      <a:pPr lvl="0" algn="l">
                        <a:lnSpc>
                          <a:spcPct val="100000"/>
                        </a:lnSpc>
                        <a:spcBef>
                          <a:spcPts val="0"/>
                        </a:spcBef>
                        <a:spcAft>
                          <a:spcPts val="0"/>
                        </a:spcAft>
                      </a:pPr>
                      <a:r>
                        <a:rPr lang="en-US" sz="1100">
                          <a:solidFill>
                            <a:schemeClr val="bg1">
                              <a:lumMod val="95000"/>
                            </a:schemeClr>
                          </a:solidFill>
                          <a:effectLst/>
                        </a:rPr>
                        <a:t>10.58% </a:t>
                      </a:r>
                      <a:r>
                        <a:rPr lang="en-US" sz="1100" b="0" i="0" u="none" strike="noStrike" noProof="0">
                          <a:solidFill>
                            <a:schemeClr val="bg1">
                              <a:lumMod val="95000"/>
                            </a:schemeClr>
                          </a:solidFill>
                          <a:effectLst/>
                          <a:latin typeface="Arial"/>
                        </a:rPr>
                        <a:t>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lvl="0" algn="l">
                        <a:lnSpc>
                          <a:spcPct val="100000"/>
                        </a:lnSpc>
                        <a:spcBef>
                          <a:spcPts val="0"/>
                        </a:spcBef>
                        <a:spcAft>
                          <a:spcPts val="0"/>
                        </a:spcAft>
                        <a:buNone/>
                      </a:pPr>
                      <a:r>
                        <a:rPr lang="en-US" sz="1100">
                          <a:solidFill>
                            <a:schemeClr val="bg1">
                              <a:lumMod val="95000"/>
                            </a:schemeClr>
                          </a:solidFill>
                          <a:effectLst/>
                        </a:rPr>
                        <a:t>1.40% faster</a:t>
                      </a:r>
                      <a:endParaRPr lang="en-US" sz="1400" b="0" i="0" u="none" strike="noStrike" noProof="0">
                        <a:solidFill>
                          <a:schemeClr val="bg1">
                            <a:lumMod val="95000"/>
                          </a:schemeClr>
                        </a:solidFill>
                        <a:latin typeface="Aptos"/>
                      </a:endParaRPr>
                    </a:p>
                  </a:txBody>
                  <a:tcPr marL="68580" marR="68580" marT="34290" marB="34290">
                    <a:solidFill>
                      <a:schemeClr val="tx2">
                        <a:lumMod val="90000"/>
                      </a:schemeClr>
                    </a:solidFill>
                  </a:tcPr>
                </a:tc>
                <a:extLst>
                  <a:ext uri="{0D108BD9-81ED-4DB2-BD59-A6C34878D82A}">
                    <a16:rowId xmlns:a16="http://schemas.microsoft.com/office/drawing/2014/main" val="3019400026"/>
                  </a:ext>
                </a:extLst>
              </a:tr>
              <a:tr h="278130">
                <a:tc>
                  <a:txBody>
                    <a:bodyPr/>
                    <a:lstStyle/>
                    <a:p>
                      <a:r>
                        <a:rPr lang="en-US" sz="1100">
                          <a:solidFill>
                            <a:schemeClr val="bg1">
                              <a:lumMod val="95000"/>
                            </a:schemeClr>
                          </a:solidFill>
                        </a:rPr>
                        <a:t>Approach Black Faces</a:t>
                      </a:r>
                    </a:p>
                  </a:txBody>
                  <a:tcPr marL="68580" marR="68580" marT="34290" marB="34290">
                    <a:solidFill>
                      <a:schemeClr val="tx2">
                        <a:lumMod val="90000"/>
                      </a:schemeClr>
                    </a:solidFill>
                  </a:tcPr>
                </a:tc>
                <a:tc>
                  <a:txBody>
                    <a:bodyPr/>
                    <a:lstStyle/>
                    <a:p>
                      <a:r>
                        <a:rPr lang="en-US" sz="1100">
                          <a:solidFill>
                            <a:schemeClr val="bg1">
                              <a:lumMod val="95000"/>
                            </a:schemeClr>
                          </a:solidFill>
                          <a:effectLst/>
                        </a:rPr>
                        <a:t>2.36% faster</a:t>
                      </a:r>
                      <a:endParaRPr lang="en-US" sz="1100">
                        <a:solidFill>
                          <a:schemeClr val="bg1">
                            <a:lumMod val="95000"/>
                          </a:schemeClr>
                        </a:solidFill>
                      </a:endParaRPr>
                    </a:p>
                  </a:txBody>
                  <a:tcPr marL="68580" marR="68580" marT="34290" marB="34290">
                    <a:solidFill>
                      <a:schemeClr val="tx2">
                        <a:lumMod val="90000"/>
                      </a:schemeClr>
                    </a:solidFill>
                  </a:tcPr>
                </a:tc>
                <a:tc>
                  <a:txBody>
                    <a:bodyPr/>
                    <a:lstStyle/>
                    <a:p>
                      <a:pPr algn="l"/>
                      <a:r>
                        <a:rPr lang="en-US" sz="1100">
                          <a:solidFill>
                            <a:schemeClr val="bg1">
                              <a:lumMod val="95000"/>
                            </a:schemeClr>
                          </a:solidFill>
                        </a:rPr>
                        <a:t>1.23 % slower</a:t>
                      </a:r>
                    </a:p>
                  </a:txBody>
                  <a:tcPr marL="68580" marR="68580" marT="34290" marB="34290">
                    <a:solidFill>
                      <a:schemeClr val="tx2">
                        <a:lumMod val="90000"/>
                      </a:schemeClr>
                    </a:solidFill>
                  </a:tcPr>
                </a:tc>
                <a:extLst>
                  <a:ext uri="{0D108BD9-81ED-4DB2-BD59-A6C34878D82A}">
                    <a16:rowId xmlns:a16="http://schemas.microsoft.com/office/drawing/2014/main" val="2302549900"/>
                  </a:ext>
                </a:extLst>
              </a:tr>
              <a:tr h="278130">
                <a:tc>
                  <a:txBody>
                    <a:bodyPr/>
                    <a:lstStyle/>
                    <a:p>
                      <a:r>
                        <a:rPr lang="en-US" sz="1100"/>
                        <a:t>Avoid White Faces</a:t>
                      </a:r>
                    </a:p>
                  </a:txBody>
                  <a:tcPr marL="68580" marR="68580" marT="34290" marB="34290"/>
                </a:tc>
                <a:tc>
                  <a:txBody>
                    <a:bodyPr/>
                    <a:lstStyle/>
                    <a:p>
                      <a:r>
                        <a:rPr lang="en-US" sz="1100">
                          <a:solidFill>
                            <a:srgbClr val="FF0000"/>
                          </a:solidFill>
                          <a:effectLst/>
                        </a:rPr>
                        <a:t>1.99% faster</a:t>
                      </a:r>
                      <a:endParaRPr lang="en-US" sz="1100">
                        <a:solidFill>
                          <a:srgbClr val="FF0000"/>
                        </a:solidFill>
                      </a:endParaRPr>
                    </a:p>
                  </a:txBody>
                  <a:tcPr marL="68580" marR="68580" marT="34290" marB="34290"/>
                </a:tc>
                <a:tc>
                  <a:txBody>
                    <a:bodyPr/>
                    <a:lstStyle/>
                    <a:p>
                      <a:r>
                        <a:rPr lang="en-US" sz="1100">
                          <a:solidFill>
                            <a:schemeClr val="tx1">
                              <a:lumMod val="50000"/>
                              <a:lumOff val="50000"/>
                            </a:schemeClr>
                          </a:solidFill>
                          <a:effectLst/>
                        </a:rPr>
                        <a:t>3.62 % slower</a:t>
                      </a:r>
                      <a:endParaRPr lang="en-US" sz="1100">
                        <a:solidFill>
                          <a:schemeClr val="tx1">
                            <a:lumMod val="50000"/>
                            <a:lumOff val="50000"/>
                          </a:schemeClr>
                        </a:solidFill>
                      </a:endParaRPr>
                    </a:p>
                  </a:txBody>
                  <a:tcPr marL="68580" marR="68580" marT="34290" marB="34290"/>
                </a:tc>
                <a:extLst>
                  <a:ext uri="{0D108BD9-81ED-4DB2-BD59-A6C34878D82A}">
                    <a16:rowId xmlns:a16="http://schemas.microsoft.com/office/drawing/2014/main" val="520221497"/>
                  </a:ext>
                </a:extLst>
              </a:tr>
              <a:tr h="278130">
                <a:tc>
                  <a:txBody>
                    <a:bodyPr/>
                    <a:lstStyle/>
                    <a:p>
                      <a:r>
                        <a:rPr lang="en-US" sz="1100"/>
                        <a:t>Avoid Black Faces</a:t>
                      </a:r>
                    </a:p>
                  </a:txBody>
                  <a:tcPr marL="68580" marR="68580" marT="34290" marB="34290"/>
                </a:tc>
                <a:tc>
                  <a:txBody>
                    <a:bodyPr/>
                    <a:lstStyle/>
                    <a:p>
                      <a:r>
                        <a:rPr lang="en-US" sz="1100">
                          <a:solidFill>
                            <a:srgbClr val="FF0000"/>
                          </a:solidFill>
                        </a:rPr>
                        <a:t>8.62% faster</a:t>
                      </a:r>
                    </a:p>
                  </a:txBody>
                  <a:tcPr marL="68580" marR="68580" marT="34290" marB="34290"/>
                </a:tc>
                <a:tc>
                  <a:txBody>
                    <a:bodyPr/>
                    <a:lstStyle/>
                    <a:p>
                      <a:r>
                        <a:rPr lang="en-US" sz="1100"/>
                        <a:t>Point of Reference</a:t>
                      </a:r>
                    </a:p>
                  </a:txBody>
                  <a:tcPr marL="68580" marR="68580" marT="34290" marB="34290"/>
                </a:tc>
                <a:extLst>
                  <a:ext uri="{0D108BD9-81ED-4DB2-BD59-A6C34878D82A}">
                    <a16:rowId xmlns:a16="http://schemas.microsoft.com/office/drawing/2014/main" val="922052119"/>
                  </a:ext>
                </a:extLst>
              </a:tr>
            </a:tbl>
          </a:graphicData>
        </a:graphic>
      </p:graphicFrame>
      <p:sp>
        <p:nvSpPr>
          <p:cNvPr id="4" name="TextBox 3">
            <a:extLst>
              <a:ext uri="{FF2B5EF4-FFF2-40B4-BE49-F238E27FC236}">
                <a16:creationId xmlns:a16="http://schemas.microsoft.com/office/drawing/2014/main" id="{6466AC64-42BD-51DA-12AD-08D22655D458}"/>
              </a:ext>
            </a:extLst>
          </p:cNvPr>
          <p:cNvSpPr txBox="1"/>
          <p:nvPr/>
        </p:nvSpPr>
        <p:spPr>
          <a:xfrm>
            <a:off x="1508760" y="4080683"/>
            <a:ext cx="6384798" cy="1015663"/>
          </a:xfrm>
          <a:prstGeom prst="rect">
            <a:avLst/>
          </a:prstGeom>
          <a:noFill/>
        </p:spPr>
        <p:txBody>
          <a:bodyPr wrap="square" rtlCol="0">
            <a:spAutoFit/>
          </a:bodyPr>
          <a:lstStyle/>
          <a:p>
            <a:r>
              <a:rPr lang="en-US" sz="2000">
                <a:solidFill>
                  <a:srgbClr val="FF0000"/>
                </a:solidFill>
              </a:rPr>
              <a:t>White People avoid Black Faces 7.28% faster than White Faces.</a:t>
            </a:r>
          </a:p>
          <a:p>
            <a:r>
              <a:rPr lang="en-US" sz="2000">
                <a:solidFill>
                  <a:srgbClr val="FF0000"/>
                </a:solidFill>
              </a:rPr>
              <a:t>95% CI: (5.00%,9.64%)</a:t>
            </a:r>
          </a:p>
        </p:txBody>
      </p:sp>
      <p:sp>
        <p:nvSpPr>
          <p:cNvPr id="5" name="TextBox 4">
            <a:extLst>
              <a:ext uri="{FF2B5EF4-FFF2-40B4-BE49-F238E27FC236}">
                <a16:creationId xmlns:a16="http://schemas.microsoft.com/office/drawing/2014/main" id="{F99B4BDF-4A10-1E30-1B10-A72F00A91A3F}"/>
              </a:ext>
            </a:extLst>
          </p:cNvPr>
          <p:cNvSpPr txBox="1"/>
          <p:nvPr/>
        </p:nvSpPr>
        <p:spPr>
          <a:xfrm>
            <a:off x="1201131" y="266749"/>
            <a:ext cx="6741738"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100">
                <a:latin typeface="Oswald"/>
              </a:rPr>
              <a:t>Do white people avoid black faces </a:t>
            </a:r>
            <a:r>
              <a:rPr lang="en-US" sz="2100" b="1">
                <a:latin typeface="Oswald"/>
              </a:rPr>
              <a:t>faster</a:t>
            </a:r>
            <a:r>
              <a:rPr lang="en-US" sz="2100">
                <a:latin typeface="Oswald"/>
              </a:rPr>
              <a:t> than white faces?</a:t>
            </a:r>
            <a:endParaRPr lang="en-US" sz="1050">
              <a:latin typeface="Oswald"/>
            </a:endParaRPr>
          </a:p>
        </p:txBody>
      </p:sp>
    </p:spTree>
    <p:extLst>
      <p:ext uri="{BB962C8B-B14F-4D97-AF65-F5344CB8AC3E}">
        <p14:creationId xmlns:p14="http://schemas.microsoft.com/office/powerpoint/2010/main" val="4140654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3A1F-2F42-44CB-987B-DBEF86D51A5B}"/>
              </a:ext>
            </a:extLst>
          </p:cNvPr>
          <p:cNvSpPr>
            <a:spLocks noGrp="1"/>
          </p:cNvSpPr>
          <p:nvPr>
            <p:ph type="title"/>
          </p:nvPr>
        </p:nvSpPr>
        <p:spPr>
          <a:xfrm>
            <a:off x="311700" y="445025"/>
            <a:ext cx="8527169" cy="566132"/>
          </a:xfrm>
        </p:spPr>
        <p:txBody>
          <a:bodyPr>
            <a:normAutofit fontScale="90000"/>
          </a:bodyPr>
          <a:lstStyle/>
          <a:p>
            <a:pPr algn="ctr"/>
            <a:r>
              <a:rPr lang="en-US">
                <a:latin typeface="Oswald"/>
              </a:rPr>
              <a:t>Racial Behavior Summary</a:t>
            </a:r>
          </a:p>
        </p:txBody>
      </p:sp>
      <p:sp>
        <p:nvSpPr>
          <p:cNvPr id="4" name="TextBox 3">
            <a:extLst>
              <a:ext uri="{FF2B5EF4-FFF2-40B4-BE49-F238E27FC236}">
                <a16:creationId xmlns:a16="http://schemas.microsoft.com/office/drawing/2014/main" id="{82BA72F9-8AA7-4D88-C94B-71D3A8280A03}"/>
              </a:ext>
            </a:extLst>
          </p:cNvPr>
          <p:cNvSpPr txBox="1"/>
          <p:nvPr/>
        </p:nvSpPr>
        <p:spPr>
          <a:xfrm>
            <a:off x="835573" y="1462909"/>
            <a:ext cx="332783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Oswald"/>
                <a:cs typeface="Segoe UI"/>
              </a:rPr>
              <a:t>Black People Approach Black Names faster than White Names​</a:t>
            </a:r>
          </a:p>
          <a:p>
            <a:pPr algn="ctr"/>
            <a:r>
              <a:rPr lang="en-US" sz="2400">
                <a:latin typeface="Oswald"/>
                <a:cs typeface="Segoe UI"/>
              </a:rPr>
              <a:t>​</a:t>
            </a:r>
          </a:p>
          <a:p>
            <a:pPr algn="ctr"/>
            <a:endParaRPr lang="en-US" sz="2400">
              <a:latin typeface="Oswald"/>
              <a:cs typeface="Segoe UI"/>
            </a:endParaRPr>
          </a:p>
          <a:p>
            <a:pPr algn="ctr"/>
            <a:r>
              <a:rPr lang="en-US" sz="2400">
                <a:latin typeface="Oswald"/>
                <a:cs typeface="Segoe UI"/>
              </a:rPr>
              <a:t>White People Approach White Faces faster than Black Faces​</a:t>
            </a:r>
          </a:p>
        </p:txBody>
      </p:sp>
      <p:sp>
        <p:nvSpPr>
          <p:cNvPr id="5" name="TextBox 4">
            <a:extLst>
              <a:ext uri="{FF2B5EF4-FFF2-40B4-BE49-F238E27FC236}">
                <a16:creationId xmlns:a16="http://schemas.microsoft.com/office/drawing/2014/main" id="{234A76B3-1CF2-3874-59AA-6AA340C64569}"/>
              </a:ext>
            </a:extLst>
          </p:cNvPr>
          <p:cNvSpPr txBox="1"/>
          <p:nvPr/>
        </p:nvSpPr>
        <p:spPr>
          <a:xfrm>
            <a:off x="4900096" y="1462909"/>
            <a:ext cx="360157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7F7F7F"/>
                </a:solidFill>
                <a:latin typeface="Oswald"/>
                <a:cs typeface="Segoe UI"/>
              </a:rPr>
              <a:t>White People Avoid White Names faster than Black Names</a:t>
            </a:r>
            <a:r>
              <a:rPr lang="en-US" sz="2400">
                <a:latin typeface="Oswald"/>
                <a:cs typeface="Segoe UI"/>
              </a:rPr>
              <a:t>​​</a:t>
            </a:r>
          </a:p>
          <a:p>
            <a:pPr algn="ctr"/>
            <a:r>
              <a:rPr lang="en-US" sz="2400">
                <a:latin typeface="Oswald"/>
                <a:cs typeface="Segoe UI"/>
              </a:rPr>
              <a:t>​​</a:t>
            </a:r>
          </a:p>
          <a:p>
            <a:pPr algn="ctr"/>
            <a:endParaRPr lang="en-US" sz="2400">
              <a:latin typeface="Oswald"/>
              <a:cs typeface="Segoe UI"/>
            </a:endParaRPr>
          </a:p>
          <a:p>
            <a:pPr algn="ctr"/>
            <a:r>
              <a:rPr lang="en-US" sz="2400">
                <a:latin typeface="Oswald"/>
                <a:cs typeface="Segoe UI"/>
              </a:rPr>
              <a:t>White People Avoid Black Faces faster than White Faces</a:t>
            </a:r>
          </a:p>
        </p:txBody>
      </p:sp>
    </p:spTree>
    <p:extLst>
      <p:ext uri="{BB962C8B-B14F-4D97-AF65-F5344CB8AC3E}">
        <p14:creationId xmlns:p14="http://schemas.microsoft.com/office/powerpoint/2010/main" val="2961771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r>
              <a:rPr lang="en">
                <a:latin typeface="Oswald"/>
                <a:ea typeface="Oswald"/>
                <a:cs typeface="Oswald"/>
                <a:sym typeface="Oswald"/>
              </a:rPr>
              <a:t>Is the relationship predictive?</a:t>
            </a:r>
            <a:endParaRPr>
              <a:solidFill>
                <a:schemeClr val="lt1"/>
              </a:solidFill>
              <a:latin typeface="Oswald"/>
              <a:ea typeface="Oswald"/>
              <a:cs typeface="Oswald"/>
              <a:sym typeface="Oswald"/>
            </a:endParaRPr>
          </a:p>
          <a:p>
            <a:pPr marL="0" lvl="0" indent="0" algn="ctr" rtl="0">
              <a:spcBef>
                <a:spcPts val="0"/>
              </a:spcBef>
              <a:spcAft>
                <a:spcPts val="0"/>
              </a:spcAft>
              <a:buNone/>
            </a:pPr>
            <a:r>
              <a:rPr lang="en">
                <a:solidFill>
                  <a:schemeClr val="lt1"/>
                </a:solidFill>
                <a:latin typeface="Oswald"/>
                <a:ea typeface="Oswald"/>
                <a:cs typeface="Oswald"/>
                <a:sym typeface="Oswald"/>
              </a:rPr>
              <a:t>Supervised ML Prediction</a:t>
            </a:r>
            <a:endParaRPr lang="en-US">
              <a:solidFill>
                <a:schemeClr val="lt1"/>
              </a:solidFill>
              <a:latin typeface="Oswald"/>
              <a:ea typeface="Oswald"/>
              <a:cs typeface="Oswald"/>
              <a:sym typeface="Oswa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E23B-04E8-13B5-8E9E-89AADDD6FD24}"/>
              </a:ext>
            </a:extLst>
          </p:cNvPr>
          <p:cNvSpPr>
            <a:spLocks noGrp="1"/>
          </p:cNvSpPr>
          <p:nvPr>
            <p:ph type="title"/>
          </p:nvPr>
        </p:nvSpPr>
        <p:spPr>
          <a:xfrm>
            <a:off x="569975" y="172621"/>
            <a:ext cx="8004052" cy="1237618"/>
          </a:xfrm>
        </p:spPr>
        <p:txBody>
          <a:bodyPr>
            <a:normAutofit/>
          </a:bodyPr>
          <a:lstStyle/>
          <a:p>
            <a:pPr algn="ctr"/>
            <a:r>
              <a:rPr lang="en-US">
                <a:latin typeface="Oswald"/>
              </a:rPr>
              <a:t>Predicting response time based on racial exposure: faces</a:t>
            </a:r>
          </a:p>
        </p:txBody>
      </p:sp>
      <p:graphicFrame>
        <p:nvGraphicFramePr>
          <p:cNvPr id="9" name="Content Placeholder 8">
            <a:extLst>
              <a:ext uri="{FF2B5EF4-FFF2-40B4-BE49-F238E27FC236}">
                <a16:creationId xmlns:a16="http://schemas.microsoft.com/office/drawing/2014/main" id="{0EAA6896-58D9-6400-41D6-80972294E737}"/>
              </a:ext>
            </a:extLst>
          </p:cNvPr>
          <p:cNvGraphicFramePr>
            <a:graphicFrameLocks noGrp="1"/>
          </p:cNvGraphicFramePr>
          <p:nvPr>
            <p:ph idx="1"/>
            <p:extLst>
              <p:ext uri="{D42A27DB-BD31-4B8C-83A1-F6EECF244321}">
                <p14:modId xmlns:p14="http://schemas.microsoft.com/office/powerpoint/2010/main" val="2047291638"/>
              </p:ext>
            </p:extLst>
          </p:nvPr>
        </p:nvGraphicFramePr>
        <p:xfrm>
          <a:off x="311150" y="1022074"/>
          <a:ext cx="8521698" cy="920732"/>
        </p:xfrm>
        <a:graphic>
          <a:graphicData uri="http://schemas.openxmlformats.org/drawingml/2006/table">
            <a:tbl>
              <a:tblPr bandRow="1">
                <a:tableStyleId>{5C22544A-7EE6-4342-B048-85BDC9FD1C3A}</a:tableStyleId>
              </a:tblPr>
              <a:tblGrid>
                <a:gridCol w="2840566">
                  <a:extLst>
                    <a:ext uri="{9D8B030D-6E8A-4147-A177-3AD203B41FA5}">
                      <a16:colId xmlns:a16="http://schemas.microsoft.com/office/drawing/2014/main" val="3461492605"/>
                    </a:ext>
                  </a:extLst>
                </a:gridCol>
                <a:gridCol w="2840566">
                  <a:extLst>
                    <a:ext uri="{9D8B030D-6E8A-4147-A177-3AD203B41FA5}">
                      <a16:colId xmlns:a16="http://schemas.microsoft.com/office/drawing/2014/main" val="3487256772"/>
                    </a:ext>
                  </a:extLst>
                </a:gridCol>
                <a:gridCol w="2840566">
                  <a:extLst>
                    <a:ext uri="{9D8B030D-6E8A-4147-A177-3AD203B41FA5}">
                      <a16:colId xmlns:a16="http://schemas.microsoft.com/office/drawing/2014/main" val="2913609956"/>
                    </a:ext>
                  </a:extLst>
                </a:gridCol>
              </a:tblGrid>
              <a:tr h="230909">
                <a:tc>
                  <a:txBody>
                    <a:bodyPr/>
                    <a:lstStyle/>
                    <a:p>
                      <a:pPr algn="l" rtl="0" fontAlgn="auto"/>
                      <a:endParaRPr lang="en-US" sz="1100" b="1" i="0" u="none" strike="noStrike">
                        <a:solidFill>
                          <a:srgbClr val="FFFFFF"/>
                        </a:solidFill>
                        <a:effectLst/>
                        <a:highlight>
                          <a:srgbClr val="4285F4"/>
                        </a:highlight>
                        <a:latin typeface="Arial" panose="020B0604020202020204" pitchFamily="34" charset="0"/>
                      </a:endParaRP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1" i="0" u="none" strike="noStrike">
                          <a:solidFill>
                            <a:schemeClr val="tx1"/>
                          </a:solidFill>
                          <a:effectLst/>
                          <a:latin typeface="Arial"/>
                        </a:rPr>
                        <a:t>R-Squared</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1" i="0" u="none" strike="noStrike">
                          <a:solidFill>
                            <a:schemeClr val="tx1"/>
                          </a:solidFill>
                          <a:effectLst/>
                          <a:latin typeface="Arial"/>
                        </a:rPr>
                        <a:t>MSE</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7052452"/>
                  </a:ext>
                </a:extLst>
              </a:tr>
              <a:tr h="229457">
                <a:tc>
                  <a:txBody>
                    <a:bodyPr/>
                    <a:lstStyle/>
                    <a:p>
                      <a:pPr algn="l" rtl="0" fontAlgn="base"/>
                      <a:r>
                        <a:rPr lang="en-US" sz="1100" b="0" i="0" u="none" strike="noStrike">
                          <a:solidFill>
                            <a:schemeClr val="tx1"/>
                          </a:solidFill>
                          <a:effectLst/>
                          <a:latin typeface="Arial"/>
                        </a:rPr>
                        <a:t>SVR</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-0.097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a:buNone/>
                      </a:pPr>
                      <a:r>
                        <a:rPr lang="en-US" sz="1100" b="0" i="0" u="none" strike="noStrike" noProof="0">
                          <a:solidFill>
                            <a:schemeClr val="tx1"/>
                          </a:solidFill>
                          <a:effectLst/>
                          <a:latin typeface="Arial"/>
                        </a:rPr>
                        <a:t>152048.71</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5761017"/>
                  </a:ext>
                </a:extLst>
              </a:tr>
              <a:tr h="230909">
                <a:tc>
                  <a:txBody>
                    <a:bodyPr/>
                    <a:lstStyle/>
                    <a:p>
                      <a:pPr algn="l" rtl="0" fontAlgn="base"/>
                      <a:r>
                        <a:rPr lang="en-US" sz="1100" b="0" i="0" u="none" strike="noStrike">
                          <a:solidFill>
                            <a:schemeClr val="tx1"/>
                          </a:solidFill>
                          <a:effectLst/>
                          <a:latin typeface="Arial"/>
                        </a:rPr>
                        <a:t>Random Forest</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0.147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118168.37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3444762"/>
                  </a:ext>
                </a:extLst>
              </a:tr>
              <a:tr h="229457">
                <a:tc>
                  <a:txBody>
                    <a:bodyPr/>
                    <a:lstStyle/>
                    <a:p>
                      <a:pPr lvl="0" algn="l">
                        <a:buNone/>
                      </a:pPr>
                      <a:r>
                        <a:rPr lang="en-US" sz="1100" b="0" i="0" u="none" strike="noStrike" noProof="0" err="1">
                          <a:solidFill>
                            <a:schemeClr val="tx1"/>
                          </a:solidFill>
                          <a:effectLst/>
                          <a:latin typeface="Arial"/>
                        </a:rPr>
                        <a:t>XGBoost</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0.011</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137120.27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1890108"/>
                  </a:ext>
                </a:extLst>
              </a:tr>
            </a:tbl>
          </a:graphicData>
        </a:graphic>
      </p:graphicFrame>
      <p:pic>
        <p:nvPicPr>
          <p:cNvPr id="10" name="Picture 9" descr="A graph of a bar graph&#10;&#10;Description automatically generated">
            <a:extLst>
              <a:ext uri="{FF2B5EF4-FFF2-40B4-BE49-F238E27FC236}">
                <a16:creationId xmlns:a16="http://schemas.microsoft.com/office/drawing/2014/main" id="{DDC68A01-0489-402C-CE4F-3B91A07D5A42}"/>
              </a:ext>
            </a:extLst>
          </p:cNvPr>
          <p:cNvPicPr>
            <a:picLocks noChangeAspect="1"/>
          </p:cNvPicPr>
          <p:nvPr/>
        </p:nvPicPr>
        <p:blipFill>
          <a:blip r:embed="rId3"/>
          <a:stretch>
            <a:fillRect/>
          </a:stretch>
        </p:blipFill>
        <p:spPr>
          <a:xfrm>
            <a:off x="1956766" y="2116071"/>
            <a:ext cx="5230468" cy="2868121"/>
          </a:xfrm>
          <a:prstGeom prst="rect">
            <a:avLst/>
          </a:prstGeom>
        </p:spPr>
      </p:pic>
      <p:sp>
        <p:nvSpPr>
          <p:cNvPr id="13" name="Rectangle 12">
            <a:extLst>
              <a:ext uri="{FF2B5EF4-FFF2-40B4-BE49-F238E27FC236}">
                <a16:creationId xmlns:a16="http://schemas.microsoft.com/office/drawing/2014/main" id="{88264146-BB3D-81AA-A801-8E2C6B57E22C}"/>
              </a:ext>
            </a:extLst>
          </p:cNvPr>
          <p:cNvSpPr/>
          <p:nvPr/>
        </p:nvSpPr>
        <p:spPr>
          <a:xfrm>
            <a:off x="311391" y="1472626"/>
            <a:ext cx="8521467" cy="257567"/>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531650"/>
      </p:ext>
    </p:extLst>
  </p:cSld>
  <p:clrMapOvr>
    <a:masterClrMapping/>
  </p:clrMapOvr>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7CA3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E23B-04E8-13B5-8E9E-89AADDD6FD24}"/>
              </a:ext>
            </a:extLst>
          </p:cNvPr>
          <p:cNvSpPr>
            <a:spLocks noGrp="1"/>
          </p:cNvSpPr>
          <p:nvPr>
            <p:ph type="title"/>
          </p:nvPr>
        </p:nvSpPr>
        <p:spPr>
          <a:xfrm>
            <a:off x="569975" y="172621"/>
            <a:ext cx="8004052" cy="1237618"/>
          </a:xfrm>
        </p:spPr>
        <p:txBody>
          <a:bodyPr>
            <a:normAutofit/>
          </a:bodyPr>
          <a:lstStyle/>
          <a:p>
            <a:pPr algn="ctr"/>
            <a:r>
              <a:rPr lang="en-US">
                <a:latin typeface="Oswald"/>
              </a:rPr>
              <a:t>Predicting response time based on racial exposure: names</a:t>
            </a:r>
          </a:p>
        </p:txBody>
      </p:sp>
      <p:graphicFrame>
        <p:nvGraphicFramePr>
          <p:cNvPr id="9" name="Content Placeholder 8">
            <a:extLst>
              <a:ext uri="{FF2B5EF4-FFF2-40B4-BE49-F238E27FC236}">
                <a16:creationId xmlns:a16="http://schemas.microsoft.com/office/drawing/2014/main" id="{0EAA6896-58D9-6400-41D6-80972294E737}"/>
              </a:ext>
            </a:extLst>
          </p:cNvPr>
          <p:cNvGraphicFramePr>
            <a:graphicFrameLocks noGrp="1"/>
          </p:cNvGraphicFramePr>
          <p:nvPr>
            <p:ph idx="1"/>
            <p:extLst>
              <p:ext uri="{D42A27DB-BD31-4B8C-83A1-F6EECF244321}">
                <p14:modId xmlns:p14="http://schemas.microsoft.com/office/powerpoint/2010/main" val="3229155555"/>
              </p:ext>
            </p:extLst>
          </p:nvPr>
        </p:nvGraphicFramePr>
        <p:xfrm>
          <a:off x="311150" y="1022074"/>
          <a:ext cx="8521698" cy="920732"/>
        </p:xfrm>
        <a:graphic>
          <a:graphicData uri="http://schemas.openxmlformats.org/drawingml/2006/table">
            <a:tbl>
              <a:tblPr bandRow="1">
                <a:tableStyleId>{5C22544A-7EE6-4342-B048-85BDC9FD1C3A}</a:tableStyleId>
              </a:tblPr>
              <a:tblGrid>
                <a:gridCol w="2840566">
                  <a:extLst>
                    <a:ext uri="{9D8B030D-6E8A-4147-A177-3AD203B41FA5}">
                      <a16:colId xmlns:a16="http://schemas.microsoft.com/office/drawing/2014/main" val="3461492605"/>
                    </a:ext>
                  </a:extLst>
                </a:gridCol>
                <a:gridCol w="2840566">
                  <a:extLst>
                    <a:ext uri="{9D8B030D-6E8A-4147-A177-3AD203B41FA5}">
                      <a16:colId xmlns:a16="http://schemas.microsoft.com/office/drawing/2014/main" val="3487256772"/>
                    </a:ext>
                  </a:extLst>
                </a:gridCol>
                <a:gridCol w="2840566">
                  <a:extLst>
                    <a:ext uri="{9D8B030D-6E8A-4147-A177-3AD203B41FA5}">
                      <a16:colId xmlns:a16="http://schemas.microsoft.com/office/drawing/2014/main" val="2913609956"/>
                    </a:ext>
                  </a:extLst>
                </a:gridCol>
              </a:tblGrid>
              <a:tr h="230909">
                <a:tc>
                  <a:txBody>
                    <a:bodyPr/>
                    <a:lstStyle/>
                    <a:p>
                      <a:pPr algn="l" rtl="0" fontAlgn="auto"/>
                      <a:endParaRPr lang="en-US" sz="1100" b="1" i="0" u="none" strike="noStrike">
                        <a:solidFill>
                          <a:srgbClr val="FFFFFF"/>
                        </a:solidFill>
                        <a:effectLst/>
                        <a:highlight>
                          <a:srgbClr val="4285F4"/>
                        </a:highlight>
                        <a:latin typeface="Arial" panose="020B0604020202020204" pitchFamily="34" charset="0"/>
                      </a:endParaRP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1" i="0" u="none" strike="noStrike">
                          <a:solidFill>
                            <a:schemeClr val="tx1"/>
                          </a:solidFill>
                          <a:effectLst/>
                          <a:latin typeface="Arial"/>
                        </a:rPr>
                        <a:t>R-Squared</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1" i="0" u="none" strike="noStrike">
                          <a:solidFill>
                            <a:schemeClr val="tx1"/>
                          </a:solidFill>
                          <a:effectLst/>
                          <a:latin typeface="Arial"/>
                        </a:rPr>
                        <a:t>MSE</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7052452"/>
                  </a:ext>
                </a:extLst>
              </a:tr>
              <a:tr h="229457">
                <a:tc>
                  <a:txBody>
                    <a:bodyPr/>
                    <a:lstStyle/>
                    <a:p>
                      <a:pPr algn="l" rtl="0" fontAlgn="base"/>
                      <a:r>
                        <a:rPr lang="en-US" sz="1100" b="0" i="0" u="none" strike="noStrike">
                          <a:solidFill>
                            <a:schemeClr val="tx1"/>
                          </a:solidFill>
                          <a:effectLst/>
                          <a:latin typeface="Arial"/>
                        </a:rPr>
                        <a:t>SVR</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-0.097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a:buNone/>
                      </a:pPr>
                      <a:r>
                        <a:rPr lang="en-US" sz="1100" b="0" i="0" u="none" strike="noStrike" noProof="0">
                          <a:solidFill>
                            <a:schemeClr val="tx1"/>
                          </a:solidFill>
                          <a:effectLst/>
                          <a:latin typeface="Arial"/>
                        </a:rPr>
                        <a:t>152044.44</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5761017"/>
                  </a:ext>
                </a:extLst>
              </a:tr>
              <a:tr h="230909">
                <a:tc>
                  <a:txBody>
                    <a:bodyPr/>
                    <a:lstStyle/>
                    <a:p>
                      <a:pPr algn="l" rtl="0" fontAlgn="base"/>
                      <a:r>
                        <a:rPr lang="en-US" sz="1100" b="0" i="0" u="none" strike="noStrike">
                          <a:solidFill>
                            <a:schemeClr val="tx1"/>
                          </a:solidFill>
                          <a:effectLst/>
                          <a:latin typeface="Arial"/>
                        </a:rPr>
                        <a:t>Random Forest</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0.109</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123540.17</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3444762"/>
                  </a:ext>
                </a:extLst>
              </a:tr>
              <a:tr h="229457">
                <a:tc>
                  <a:txBody>
                    <a:bodyPr/>
                    <a:lstStyle/>
                    <a:p>
                      <a:pPr lvl="0" algn="l">
                        <a:buNone/>
                      </a:pPr>
                      <a:r>
                        <a:rPr lang="en-US" sz="1100" b="0" i="0" u="none" strike="noStrike" noProof="0" err="1">
                          <a:solidFill>
                            <a:schemeClr val="tx1"/>
                          </a:solidFill>
                          <a:effectLst/>
                          <a:latin typeface="Arial"/>
                        </a:rPr>
                        <a:t>XGBoost</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-0.093</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a:solidFill>
                            <a:schemeClr val="tx1"/>
                          </a:solidFill>
                          <a:effectLst/>
                          <a:latin typeface="Arial"/>
                        </a:rPr>
                        <a:t>151560.25</a:t>
                      </a:r>
                    </a:p>
                  </a:txBody>
                  <a:tcPr marL="56579" marR="56579" marT="28289" marB="282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1890108"/>
                  </a:ext>
                </a:extLst>
              </a:tr>
            </a:tbl>
          </a:graphicData>
        </a:graphic>
      </p:graphicFrame>
      <p:sp>
        <p:nvSpPr>
          <p:cNvPr id="13" name="Rectangle 12">
            <a:extLst>
              <a:ext uri="{FF2B5EF4-FFF2-40B4-BE49-F238E27FC236}">
                <a16:creationId xmlns:a16="http://schemas.microsoft.com/office/drawing/2014/main" id="{88264146-BB3D-81AA-A801-8E2C6B57E22C}"/>
              </a:ext>
            </a:extLst>
          </p:cNvPr>
          <p:cNvSpPr/>
          <p:nvPr/>
        </p:nvSpPr>
        <p:spPr>
          <a:xfrm>
            <a:off x="311140" y="1481034"/>
            <a:ext cx="8521467" cy="257567"/>
          </a:xfrm>
          <a:prstGeom prst="rect">
            <a:avLst/>
          </a:prstGeom>
          <a:solidFill>
            <a:srgbClr val="FF0000">
              <a:alpha val="28000"/>
            </a:srgb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bar graph&#10;&#10;Description automatically generated">
            <a:extLst>
              <a:ext uri="{FF2B5EF4-FFF2-40B4-BE49-F238E27FC236}">
                <a16:creationId xmlns:a16="http://schemas.microsoft.com/office/drawing/2014/main" id="{07270E4E-736D-267D-2155-2CB27E85311F}"/>
              </a:ext>
            </a:extLst>
          </p:cNvPr>
          <p:cNvPicPr>
            <a:picLocks noChangeAspect="1"/>
          </p:cNvPicPr>
          <p:nvPr/>
        </p:nvPicPr>
        <p:blipFill>
          <a:blip r:embed="rId2"/>
          <a:stretch>
            <a:fillRect/>
          </a:stretch>
        </p:blipFill>
        <p:spPr>
          <a:xfrm>
            <a:off x="1838739" y="2163798"/>
            <a:ext cx="5466521" cy="2810382"/>
          </a:xfrm>
          <a:prstGeom prst="rect">
            <a:avLst/>
          </a:prstGeom>
        </p:spPr>
      </p:pic>
    </p:spTree>
    <p:extLst>
      <p:ext uri="{BB962C8B-B14F-4D97-AF65-F5344CB8AC3E}">
        <p14:creationId xmlns:p14="http://schemas.microsoft.com/office/powerpoint/2010/main" val="4126438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512"/>
        <p:cNvGrpSpPr/>
        <p:nvPr/>
      </p:nvGrpSpPr>
      <p:grpSpPr>
        <a:xfrm>
          <a:off x="0" y="0"/>
          <a:ext cx="0" cy="0"/>
          <a:chOff x="0" y="0"/>
          <a:chExt cx="0" cy="0"/>
        </a:xfrm>
      </p:grpSpPr>
      <p:sp>
        <p:nvSpPr>
          <p:cNvPr id="27" name="TextBox 26">
            <a:extLst>
              <a:ext uri="{FF2B5EF4-FFF2-40B4-BE49-F238E27FC236}">
                <a16:creationId xmlns:a16="http://schemas.microsoft.com/office/drawing/2014/main" id="{53105FE7-ED97-7C54-C1C5-AE6F5F1BAD73}"/>
              </a:ext>
            </a:extLst>
          </p:cNvPr>
          <p:cNvSpPr txBox="1"/>
          <p:nvPr/>
        </p:nvSpPr>
        <p:spPr>
          <a:xfrm>
            <a:off x="1381" y="226771"/>
            <a:ext cx="9142572" cy="646331"/>
          </a:xfrm>
          <a:prstGeom prst="rect">
            <a:avLst/>
          </a:prstGeom>
          <a:noFill/>
        </p:spPr>
        <p:txBody>
          <a:bodyPr wrap="square" lIns="91440" tIns="45720" rIns="91440" bIns="45720" rtlCol="0" anchor="t">
            <a:spAutoFit/>
          </a:bodyPr>
          <a:lstStyle/>
          <a:p>
            <a:pPr algn="ctr"/>
            <a:r>
              <a:rPr lang="en-US" sz="3600" b="1">
                <a:solidFill>
                  <a:schemeClr val="tx1"/>
                </a:solidFill>
                <a:latin typeface="Oswald"/>
              </a:rPr>
              <a:t>Conclusions</a:t>
            </a:r>
          </a:p>
        </p:txBody>
      </p:sp>
      <p:sp>
        <p:nvSpPr>
          <p:cNvPr id="29" name="TextBox 28">
            <a:extLst>
              <a:ext uri="{FF2B5EF4-FFF2-40B4-BE49-F238E27FC236}">
                <a16:creationId xmlns:a16="http://schemas.microsoft.com/office/drawing/2014/main" id="{49F12C32-D0F4-C7E0-1334-DDFCE0760CF1}"/>
              </a:ext>
            </a:extLst>
          </p:cNvPr>
          <p:cNvSpPr txBox="1"/>
          <p:nvPr/>
        </p:nvSpPr>
        <p:spPr>
          <a:xfrm>
            <a:off x="1381" y="873516"/>
            <a:ext cx="4570574" cy="646331"/>
          </a:xfrm>
          <a:prstGeom prst="rect">
            <a:avLst/>
          </a:prstGeom>
          <a:noFill/>
        </p:spPr>
        <p:txBody>
          <a:bodyPr wrap="square" lIns="91440" tIns="45720" rIns="91440" bIns="45720" rtlCol="0" anchor="t">
            <a:spAutoFit/>
          </a:bodyPr>
          <a:lstStyle/>
          <a:p>
            <a:pPr algn="ctr"/>
            <a:r>
              <a:rPr lang="en-US" sz="3600" b="1">
                <a:solidFill>
                  <a:schemeClr val="tx1"/>
                </a:solidFill>
                <a:latin typeface="Oswald"/>
              </a:rPr>
              <a:t>Moral</a:t>
            </a:r>
            <a:endParaRPr lang="en-US">
              <a:solidFill>
                <a:schemeClr val="tx1"/>
              </a:solidFill>
              <a:latin typeface="Oswald"/>
            </a:endParaRPr>
          </a:p>
        </p:txBody>
      </p:sp>
      <p:sp>
        <p:nvSpPr>
          <p:cNvPr id="31" name="TextBox 30">
            <a:extLst>
              <a:ext uri="{FF2B5EF4-FFF2-40B4-BE49-F238E27FC236}">
                <a16:creationId xmlns:a16="http://schemas.microsoft.com/office/drawing/2014/main" id="{847FE47C-8CC7-E364-4C24-A97118318EE6}"/>
              </a:ext>
            </a:extLst>
          </p:cNvPr>
          <p:cNvSpPr txBox="1"/>
          <p:nvPr/>
        </p:nvSpPr>
        <p:spPr>
          <a:xfrm>
            <a:off x="4573820" y="870707"/>
            <a:ext cx="4570574" cy="646331"/>
          </a:xfrm>
          <a:prstGeom prst="rect">
            <a:avLst/>
          </a:prstGeom>
          <a:noFill/>
        </p:spPr>
        <p:txBody>
          <a:bodyPr wrap="square" lIns="91440" tIns="45720" rIns="91440" bIns="45720" rtlCol="0" anchor="t">
            <a:spAutoFit/>
          </a:bodyPr>
          <a:lstStyle/>
          <a:p>
            <a:pPr algn="ctr"/>
            <a:r>
              <a:rPr lang="en-US" sz="3600" b="1">
                <a:solidFill>
                  <a:schemeClr val="tx1"/>
                </a:solidFill>
                <a:latin typeface="Oswald"/>
              </a:rPr>
              <a:t>Racial</a:t>
            </a:r>
            <a:endParaRPr lang="en-US">
              <a:solidFill>
                <a:schemeClr val="tx1"/>
              </a:solidFill>
              <a:latin typeface="Oswald"/>
            </a:endParaRPr>
          </a:p>
        </p:txBody>
      </p:sp>
      <p:sp>
        <p:nvSpPr>
          <p:cNvPr id="2" name="TextBox 1">
            <a:extLst>
              <a:ext uri="{FF2B5EF4-FFF2-40B4-BE49-F238E27FC236}">
                <a16:creationId xmlns:a16="http://schemas.microsoft.com/office/drawing/2014/main" id="{4E538B87-5924-1B4F-9D5B-57BA00226F33}"/>
              </a:ext>
            </a:extLst>
          </p:cNvPr>
          <p:cNvSpPr txBox="1"/>
          <p:nvPr/>
        </p:nvSpPr>
        <p:spPr>
          <a:xfrm>
            <a:off x="5064349" y="1600165"/>
            <a:ext cx="35846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Oswald"/>
              </a:rPr>
              <a:t>Do humans exhibit racial approach-avoidance tendencies?​ </a:t>
            </a:r>
            <a:r>
              <a:rPr lang="en-US" sz="1800" b="1">
                <a:latin typeface="Oswald"/>
              </a:rPr>
              <a:t>Yes!</a:t>
            </a:r>
          </a:p>
          <a:p>
            <a:pPr algn="ctr"/>
            <a:endParaRPr lang="en-US" sz="1800" b="1">
              <a:latin typeface="Oswald"/>
            </a:endParaRPr>
          </a:p>
          <a:p>
            <a:pPr marL="171450" indent="-171450">
              <a:buChar char="•"/>
            </a:pPr>
            <a:r>
              <a:rPr lang="en-US" sz="1500">
                <a:latin typeface="Oswald"/>
              </a:rPr>
              <a:t>Black people approach black names faster than white names</a:t>
            </a:r>
          </a:p>
          <a:p>
            <a:endParaRPr lang="en-US" sz="1500">
              <a:latin typeface="Oswald"/>
            </a:endParaRPr>
          </a:p>
          <a:p>
            <a:pPr marL="171450" indent="-171450">
              <a:buChar char="•"/>
            </a:pPr>
            <a:r>
              <a:rPr lang="en-US" sz="1500">
                <a:latin typeface="Oswald"/>
              </a:rPr>
              <a:t>White people approach white faces faster than black faces</a:t>
            </a:r>
            <a:endParaRPr lang="en-US" sz="1500"/>
          </a:p>
          <a:p>
            <a:pPr marL="171450" indent="-171450">
              <a:buFont typeface="Arial"/>
              <a:buChar char="•"/>
            </a:pPr>
            <a:endParaRPr lang="en-US" sz="1500">
              <a:latin typeface="Oswald"/>
            </a:endParaRPr>
          </a:p>
          <a:p>
            <a:pPr marL="171450" indent="-171450">
              <a:buFont typeface="Arial"/>
              <a:buChar char="•"/>
            </a:pPr>
            <a:r>
              <a:rPr lang="en-US" sz="1500">
                <a:latin typeface="Oswald"/>
              </a:rPr>
              <a:t>White people avoid white faces slower than black faces</a:t>
            </a:r>
          </a:p>
          <a:p>
            <a:endParaRPr lang="en-US" sz="1500">
              <a:latin typeface="Oswald"/>
            </a:endParaRPr>
          </a:p>
          <a:p>
            <a:pPr marL="171450" indent="-171450">
              <a:buFont typeface="Arial"/>
              <a:buChar char="•"/>
            </a:pPr>
            <a:r>
              <a:rPr lang="en-US" sz="1500">
                <a:latin typeface="Oswald"/>
              </a:rPr>
              <a:t>White people avoid white names faster than black names*</a:t>
            </a:r>
          </a:p>
          <a:p>
            <a:pPr algn="ctr"/>
            <a:endParaRPr lang="en-US" sz="1200" b="1"/>
          </a:p>
        </p:txBody>
      </p:sp>
      <p:sp>
        <p:nvSpPr>
          <p:cNvPr id="4" name="TextBox 3">
            <a:extLst>
              <a:ext uri="{FF2B5EF4-FFF2-40B4-BE49-F238E27FC236}">
                <a16:creationId xmlns:a16="http://schemas.microsoft.com/office/drawing/2014/main" id="{1AB3B449-8FA5-B35E-1511-8142C8AFA473}"/>
              </a:ext>
            </a:extLst>
          </p:cNvPr>
          <p:cNvSpPr txBox="1"/>
          <p:nvPr/>
        </p:nvSpPr>
        <p:spPr>
          <a:xfrm>
            <a:off x="556289" y="1601310"/>
            <a:ext cx="3464848"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Oswald"/>
                <a:cs typeface="Segoe UI"/>
              </a:rPr>
              <a:t>Do humans exhibit moral approach-avoidance tendencies? </a:t>
            </a:r>
            <a:r>
              <a:rPr lang="en-US" sz="1800" b="1">
                <a:latin typeface="Oswald"/>
                <a:cs typeface="Segoe UI"/>
              </a:rPr>
              <a:t>Yes!</a:t>
            </a:r>
          </a:p>
          <a:p>
            <a:pPr algn="ctr"/>
            <a:endParaRPr lang="en-US" sz="1800" b="1">
              <a:latin typeface="Oswald"/>
              <a:cs typeface="Segoe UI"/>
            </a:endParaRPr>
          </a:p>
          <a:p>
            <a:pPr marL="171450" indent="-171450">
              <a:buChar char="•"/>
            </a:pPr>
            <a:r>
              <a:rPr lang="en-US" sz="1600">
                <a:latin typeface="Oswald"/>
                <a:cs typeface="Segoe UI"/>
              </a:rPr>
              <a:t>People approach moral phrases faster than immoral phrases</a:t>
            </a:r>
          </a:p>
          <a:p>
            <a:endParaRPr lang="en-US" sz="1600">
              <a:latin typeface="Oswald"/>
              <a:cs typeface="Segoe UI"/>
            </a:endParaRPr>
          </a:p>
          <a:p>
            <a:pPr marL="171450" indent="-171450">
              <a:buFont typeface="Arial"/>
              <a:buChar char="•"/>
            </a:pPr>
            <a:r>
              <a:rPr lang="en-US" sz="1600">
                <a:latin typeface="Oswald"/>
                <a:cs typeface="Segoe UI"/>
              </a:rPr>
              <a:t>People avoid immoral images faster than moral images</a:t>
            </a:r>
          </a:p>
          <a:p>
            <a:endParaRPr lang="en-US" sz="1600">
              <a:latin typeface="Oswald"/>
              <a:cs typeface="Segoe UI"/>
            </a:endParaRPr>
          </a:p>
          <a:p>
            <a:pPr marL="171450" indent="-171450">
              <a:buFont typeface="Arial"/>
              <a:buChar char="•"/>
            </a:pPr>
            <a:r>
              <a:rPr lang="en-US" sz="1600">
                <a:latin typeface="Oswald"/>
                <a:cs typeface="Segoe UI"/>
              </a:rPr>
              <a:t>People approach moral images slower than they approach immoral images*</a:t>
            </a:r>
          </a:p>
        </p:txBody>
      </p:sp>
    </p:spTree>
    <p:extLst>
      <p:ext uri="{BB962C8B-B14F-4D97-AF65-F5344CB8AC3E}">
        <p14:creationId xmlns:p14="http://schemas.microsoft.com/office/powerpoint/2010/main" val="76923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552"/>
        <p:cNvGrpSpPr/>
        <p:nvPr/>
      </p:nvGrpSpPr>
      <p:grpSpPr>
        <a:xfrm>
          <a:off x="0" y="0"/>
          <a:ext cx="0" cy="0"/>
          <a:chOff x="0" y="0"/>
          <a:chExt cx="0" cy="0"/>
        </a:xfrm>
      </p:grpSpPr>
      <p:sp>
        <p:nvSpPr>
          <p:cNvPr id="553" name="Google Shape;553;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Oswald"/>
                <a:ea typeface="Oswald"/>
                <a:cs typeface="Oswald"/>
                <a:sym typeface="Oswald"/>
              </a:rPr>
              <a:t>Thank you for your time and interest.</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Any questions?</a:t>
            </a:r>
            <a:endParaRPr>
              <a:solidFill>
                <a:srgbClr val="000000"/>
              </a:solidFill>
              <a:latin typeface="Oswald"/>
              <a:ea typeface="Oswald"/>
              <a:cs typeface="Oswald"/>
              <a:sym typeface="Oswa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Oswald"/>
                <a:ea typeface="Oswald"/>
                <a:cs typeface="Oswald"/>
                <a:sym typeface="Oswald"/>
              </a:rPr>
              <a:t>Appendix</a:t>
            </a:r>
            <a:endParaRPr>
              <a:solidFill>
                <a:srgbClr val="000000"/>
              </a:solidFill>
              <a:latin typeface="Oswald"/>
              <a:ea typeface="Oswald"/>
              <a:cs typeface="Oswald"/>
              <a:sym typeface="Oswa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213" name="Google Shape;213;p33"/>
          <p:cNvSpPr txBox="1"/>
          <p:nvPr/>
        </p:nvSpPr>
        <p:spPr>
          <a:xfrm>
            <a:off x="3395850" y="1876250"/>
            <a:ext cx="1885500" cy="232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endParaRPr/>
          </a:p>
        </p:txBody>
      </p:sp>
      <p:pic>
        <p:nvPicPr>
          <p:cNvPr id="214" name="Google Shape;214;p33"/>
          <p:cNvPicPr preferRelativeResize="0"/>
          <p:nvPr/>
        </p:nvPicPr>
        <p:blipFill>
          <a:blip r:embed="rId3">
            <a:alphaModFix/>
          </a:blip>
          <a:stretch>
            <a:fillRect/>
          </a:stretch>
        </p:blipFill>
        <p:spPr>
          <a:xfrm>
            <a:off x="4860075" y="1563625"/>
            <a:ext cx="654800" cy="654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220" name="Google Shape;220;p34"/>
          <p:cNvSpPr txBox="1"/>
          <p:nvPr/>
        </p:nvSpPr>
        <p:spPr>
          <a:xfrm>
            <a:off x="1516825" y="2620375"/>
            <a:ext cx="1927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t>👴</a:t>
            </a:r>
            <a:endParaRPr sz="9600"/>
          </a:p>
        </p:txBody>
      </p:sp>
      <p:sp>
        <p:nvSpPr>
          <p:cNvPr id="221" name="Google Shape;221;p34"/>
          <p:cNvSpPr txBox="1"/>
          <p:nvPr/>
        </p:nvSpPr>
        <p:spPr>
          <a:xfrm>
            <a:off x="5726875" y="2620375"/>
            <a:ext cx="1927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t>👨</a:t>
            </a:r>
            <a:endParaRPr sz="9600"/>
          </a:p>
        </p:txBody>
      </p:sp>
      <p:pic>
        <p:nvPicPr>
          <p:cNvPr id="222" name="Google Shape;222;p34"/>
          <p:cNvPicPr preferRelativeResize="0"/>
          <p:nvPr/>
        </p:nvPicPr>
        <p:blipFill>
          <a:blip r:embed="rId3">
            <a:alphaModFix/>
          </a:blip>
          <a:stretch>
            <a:fillRect/>
          </a:stretch>
        </p:blipFill>
        <p:spPr>
          <a:xfrm>
            <a:off x="2740800" y="1447887"/>
            <a:ext cx="1249275" cy="1249275"/>
          </a:xfrm>
          <a:prstGeom prst="rect">
            <a:avLst/>
          </a:prstGeom>
          <a:noFill/>
          <a:ln>
            <a:noFill/>
          </a:ln>
        </p:spPr>
      </p:pic>
      <p:pic>
        <p:nvPicPr>
          <p:cNvPr id="223" name="Google Shape;223;p34"/>
          <p:cNvPicPr preferRelativeResize="0"/>
          <p:nvPr/>
        </p:nvPicPr>
        <p:blipFill>
          <a:blip r:embed="rId4">
            <a:alphaModFix/>
          </a:blip>
          <a:stretch>
            <a:fillRect/>
          </a:stretch>
        </p:blipFill>
        <p:spPr>
          <a:xfrm>
            <a:off x="6921675" y="1468187"/>
            <a:ext cx="1208700" cy="120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p:nvPr/>
        </p:nvSpPr>
        <p:spPr>
          <a:xfrm>
            <a:off x="3822075" y="677325"/>
            <a:ext cx="15870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600">
              <a:solidFill>
                <a:srgbClr val="FF0000"/>
              </a:solidFill>
            </a:endParaRPr>
          </a:p>
        </p:txBody>
      </p:sp>
      <p:pic>
        <p:nvPicPr>
          <p:cNvPr id="134" name="Google Shape;134;p24"/>
          <p:cNvPicPr preferRelativeResize="0"/>
          <p:nvPr/>
        </p:nvPicPr>
        <p:blipFill>
          <a:blip r:embed="rId3">
            <a:alphaModFix amt="57000"/>
          </a:blip>
          <a:stretch>
            <a:fillRect/>
          </a:stretch>
        </p:blipFill>
        <p:spPr>
          <a:xfrm>
            <a:off x="0" y="0"/>
            <a:ext cx="9144000" cy="5143500"/>
          </a:xfrm>
          <a:prstGeom prst="rect">
            <a:avLst/>
          </a:prstGeom>
          <a:noFill/>
          <a:ln>
            <a:noFill/>
          </a:ln>
        </p:spPr>
      </p:pic>
      <p:sp>
        <p:nvSpPr>
          <p:cNvPr id="135" name="Google Shape;135;p24"/>
          <p:cNvSpPr txBox="1"/>
          <p:nvPr/>
        </p:nvSpPr>
        <p:spPr>
          <a:xfrm>
            <a:off x="878693" y="2962452"/>
            <a:ext cx="3987697" cy="1877407"/>
          </a:xfrm>
          <a:prstGeom prst="rect">
            <a:avLst/>
          </a:prstGeom>
          <a:noFill/>
          <a:ln>
            <a:noFill/>
          </a:ln>
        </p:spPr>
        <p:txBody>
          <a:bodyPr spcFirstLastPara="1" wrap="square" lIns="91425" tIns="91425" rIns="91425" bIns="91425" anchor="t" anchorCtr="0">
            <a:spAutoFit/>
          </a:bodyPr>
          <a:lstStyle/>
          <a:p>
            <a:r>
              <a:rPr lang="en" sz="9600">
                <a:solidFill>
                  <a:schemeClr val="dk1"/>
                </a:solidFill>
              </a:rPr>
              <a:t>🏃</a:t>
            </a:r>
            <a:endParaRPr lang="en-US">
              <a:solidFill>
                <a:schemeClr val="dk1"/>
              </a:solidFill>
            </a:endParaRPr>
          </a:p>
          <a:p>
            <a:pPr marL="0" lvl="0" indent="0" algn="l">
              <a:spcBef>
                <a:spcPts val="0"/>
              </a:spcBef>
              <a:spcAft>
                <a:spcPts val="0"/>
              </a:spcAft>
              <a:buNone/>
            </a:pPr>
            <a:endParaRPr lang="en-US"/>
          </a:p>
        </p:txBody>
      </p:sp>
      <p:sp>
        <p:nvSpPr>
          <p:cNvPr id="136" name="Google Shape;136;p24"/>
          <p:cNvSpPr txBox="1"/>
          <p:nvPr/>
        </p:nvSpPr>
        <p:spPr>
          <a:xfrm>
            <a:off x="3778500" y="1236050"/>
            <a:ext cx="1587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solidFill>
                  <a:schemeClr val="dk1"/>
                </a:solidFill>
              </a:rPr>
              <a:t>❓</a:t>
            </a:r>
            <a:endParaRPr/>
          </a:p>
        </p:txBody>
      </p:sp>
      <p:pic>
        <p:nvPicPr>
          <p:cNvPr id="2" name="Picture 1" descr="A black symbol in a white circle&#10;&#10;Description automatically generated">
            <a:extLst>
              <a:ext uri="{FF2B5EF4-FFF2-40B4-BE49-F238E27FC236}">
                <a16:creationId xmlns:a16="http://schemas.microsoft.com/office/drawing/2014/main" id="{D33F086A-1B84-005F-28AB-A26D87851981}"/>
              </a:ext>
            </a:extLst>
          </p:cNvPr>
          <p:cNvPicPr>
            <a:picLocks noChangeAspect="1"/>
          </p:cNvPicPr>
          <p:nvPr/>
        </p:nvPicPr>
        <p:blipFill>
          <a:blip r:embed="rId4"/>
          <a:stretch>
            <a:fillRect/>
          </a:stretch>
        </p:blipFill>
        <p:spPr>
          <a:xfrm>
            <a:off x="6292161" y="2773626"/>
            <a:ext cx="2028825" cy="1428750"/>
          </a:xfrm>
          <a:prstGeom prst="rect">
            <a:avLst/>
          </a:prstGeom>
        </p:spPr>
      </p:pic>
    </p:spTree>
    <p:extLst>
      <p:ext uri="{BB962C8B-B14F-4D97-AF65-F5344CB8AC3E}">
        <p14:creationId xmlns:p14="http://schemas.microsoft.com/office/powerpoint/2010/main" val="3545277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229" name="Google Shape;229;p35"/>
          <p:cNvSpPr txBox="1"/>
          <p:nvPr/>
        </p:nvSpPr>
        <p:spPr>
          <a:xfrm>
            <a:off x="5214038" y="2062425"/>
            <a:ext cx="2046900" cy="232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endParaRPr/>
          </a:p>
        </p:txBody>
      </p:sp>
      <p:sp>
        <p:nvSpPr>
          <p:cNvPr id="230" name="Google Shape;230;p35"/>
          <p:cNvSpPr txBox="1"/>
          <p:nvPr/>
        </p:nvSpPr>
        <p:spPr>
          <a:xfrm>
            <a:off x="1449513" y="2197400"/>
            <a:ext cx="1402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solidFill>
                  <a:schemeClr val="dk1"/>
                </a:solidFill>
              </a:rPr>
              <a:t>🍟</a:t>
            </a:r>
            <a:endParaRPr sz="10000"/>
          </a:p>
        </p:txBody>
      </p:sp>
      <p:pic>
        <p:nvPicPr>
          <p:cNvPr id="231" name="Google Shape;231;p35"/>
          <p:cNvPicPr preferRelativeResize="0"/>
          <p:nvPr/>
        </p:nvPicPr>
        <p:blipFill>
          <a:blip r:embed="rId3">
            <a:alphaModFix/>
          </a:blip>
          <a:stretch>
            <a:fillRect/>
          </a:stretch>
        </p:blipFill>
        <p:spPr>
          <a:xfrm>
            <a:off x="6621063" y="1361226"/>
            <a:ext cx="1073425" cy="10734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237" name="Google Shape;237;p36"/>
          <p:cNvSpPr txBox="1"/>
          <p:nvPr/>
        </p:nvSpPr>
        <p:spPr>
          <a:xfrm>
            <a:off x="5312825" y="2187525"/>
            <a:ext cx="24588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0"/>
              <a:t>🐍</a:t>
            </a:r>
            <a:endParaRPr sz="13000"/>
          </a:p>
        </p:txBody>
      </p:sp>
      <p:sp>
        <p:nvSpPr>
          <p:cNvPr id="238" name="Google Shape;238;p36"/>
          <p:cNvSpPr txBox="1"/>
          <p:nvPr/>
        </p:nvSpPr>
        <p:spPr>
          <a:xfrm>
            <a:off x="1372375" y="2118375"/>
            <a:ext cx="2046900" cy="232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900">
                <a:solidFill>
                  <a:schemeClr val="dk1"/>
                </a:solidFill>
              </a:rPr>
              <a:t>🏃‍♂️</a:t>
            </a:r>
            <a:endParaRPr/>
          </a:p>
        </p:txBody>
      </p:sp>
      <p:pic>
        <p:nvPicPr>
          <p:cNvPr id="239" name="Google Shape;239;p36"/>
          <p:cNvPicPr preferRelativeResize="0"/>
          <p:nvPr/>
        </p:nvPicPr>
        <p:blipFill>
          <a:blip r:embed="rId3">
            <a:alphaModFix/>
          </a:blip>
          <a:stretch>
            <a:fillRect/>
          </a:stretch>
        </p:blipFill>
        <p:spPr>
          <a:xfrm>
            <a:off x="2798825" y="1526501"/>
            <a:ext cx="1073425" cy="1073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43"/>
        <p:cNvGrpSpPr/>
        <p:nvPr/>
      </p:nvGrpSpPr>
      <p:grpSpPr>
        <a:xfrm>
          <a:off x="0" y="0"/>
          <a:ext cx="0" cy="0"/>
          <a:chOff x="0" y="0"/>
          <a:chExt cx="0" cy="0"/>
        </a:xfrm>
      </p:grpSpPr>
      <p:sp>
        <p:nvSpPr>
          <p:cNvPr id="244" name="Google Shape;244;p37"/>
          <p:cNvSpPr txBox="1"/>
          <p:nvPr/>
        </p:nvSpPr>
        <p:spPr>
          <a:xfrm>
            <a:off x="558775" y="2943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a:solidFill>
                  <a:schemeClr val="dk1"/>
                </a:solidFill>
                <a:latin typeface="Oswald"/>
                <a:ea typeface="Oswald"/>
                <a:cs typeface="Oswald"/>
                <a:sym typeface="Oswald"/>
              </a:rPr>
              <a:t>LINEAR MODELS</a:t>
            </a:r>
            <a:endParaRPr sz="1800">
              <a:solidFill>
                <a:schemeClr val="dk2"/>
              </a:solidFill>
            </a:endParaRPr>
          </a:p>
        </p:txBody>
      </p:sp>
      <p:sp>
        <p:nvSpPr>
          <p:cNvPr id="245" name="Google Shape;245;p37"/>
          <p:cNvSpPr txBox="1"/>
          <p:nvPr/>
        </p:nvSpPr>
        <p:spPr>
          <a:xfrm>
            <a:off x="354600" y="20265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FFFFFF"/>
                </a:solidFill>
                <a:latin typeface="Oswald"/>
                <a:ea typeface="Oswald"/>
                <a:cs typeface="Oswald"/>
                <a:sym typeface="Oswald"/>
              </a:rPr>
              <a:t>Outcome </a:t>
            </a:r>
            <a:r>
              <a:rPr lang="en" sz="3600">
                <a:solidFill>
                  <a:schemeClr val="dk2"/>
                </a:solidFill>
                <a:latin typeface="Oswald"/>
                <a:ea typeface="Oswald"/>
                <a:cs typeface="Oswald"/>
                <a:sym typeface="Oswald"/>
              </a:rPr>
              <a:t>= </a:t>
            </a:r>
            <a:r>
              <a:rPr lang="en" sz="3600">
                <a:solidFill>
                  <a:srgbClr val="FFFFFF"/>
                </a:solidFill>
                <a:latin typeface="Oswald"/>
                <a:ea typeface="Oswald"/>
                <a:cs typeface="Oswald"/>
                <a:sym typeface="Oswald"/>
              </a:rPr>
              <a:t>E(Outcome)</a:t>
            </a:r>
            <a:r>
              <a:rPr lang="en" sz="3600">
                <a:solidFill>
                  <a:schemeClr val="dk2"/>
                </a:solidFill>
                <a:latin typeface="Oswald"/>
                <a:ea typeface="Oswald"/>
                <a:cs typeface="Oswald"/>
                <a:sym typeface="Oswald"/>
              </a:rPr>
              <a:t> + </a:t>
            </a:r>
            <a:r>
              <a:rPr lang="en" sz="3600">
                <a:latin typeface="Oswald"/>
                <a:ea typeface="Oswald"/>
                <a:cs typeface="Oswald"/>
                <a:sym typeface="Oswald"/>
              </a:rPr>
              <a:t>A</a:t>
            </a:r>
            <a:r>
              <a:rPr lang="en" sz="3600">
                <a:solidFill>
                  <a:srgbClr val="FFFFFF"/>
                </a:solidFill>
                <a:latin typeface="Oswald"/>
                <a:ea typeface="Oswald"/>
                <a:cs typeface="Oswald"/>
                <a:sym typeface="Oswald"/>
              </a:rPr>
              <a:t>X</a:t>
            </a:r>
            <a:r>
              <a:rPr lang="en" sz="3600">
                <a:solidFill>
                  <a:schemeClr val="dk2"/>
                </a:solidFill>
                <a:latin typeface="Oswald"/>
                <a:ea typeface="Oswald"/>
                <a:cs typeface="Oswald"/>
                <a:sym typeface="Oswald"/>
              </a:rPr>
              <a:t> + </a:t>
            </a:r>
            <a:r>
              <a:rPr lang="en" sz="3600">
                <a:latin typeface="Oswald"/>
                <a:ea typeface="Oswald"/>
                <a:cs typeface="Oswald"/>
                <a:sym typeface="Oswald"/>
              </a:rPr>
              <a:t>B</a:t>
            </a:r>
            <a:r>
              <a:rPr lang="en" sz="3600">
                <a:solidFill>
                  <a:srgbClr val="FFFFFF"/>
                </a:solidFill>
                <a:latin typeface="Oswald"/>
                <a:ea typeface="Oswald"/>
                <a:cs typeface="Oswald"/>
                <a:sym typeface="Oswald"/>
              </a:rPr>
              <a:t>Y</a:t>
            </a:r>
            <a:r>
              <a:rPr lang="en" sz="3600">
                <a:solidFill>
                  <a:schemeClr val="dk2"/>
                </a:solidFill>
                <a:latin typeface="Oswald"/>
                <a:ea typeface="Oswald"/>
                <a:cs typeface="Oswald"/>
                <a:sym typeface="Oswald"/>
              </a:rPr>
              <a:t> + </a:t>
            </a:r>
            <a:r>
              <a:rPr lang="en" sz="3600">
                <a:latin typeface="Oswald"/>
                <a:ea typeface="Oswald"/>
                <a:cs typeface="Oswald"/>
                <a:sym typeface="Oswald"/>
              </a:rPr>
              <a:t>Error</a:t>
            </a:r>
            <a:endParaRPr sz="3600">
              <a:latin typeface="Oswald"/>
              <a:ea typeface="Oswald"/>
              <a:cs typeface="Oswald"/>
              <a:sym typeface="Oswa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Oswald"/>
                <a:ea typeface="Oswald"/>
                <a:cs typeface="Oswald"/>
                <a:sym typeface="Oswald"/>
              </a:rPr>
              <a:t>Linear Mixed Effects Models</a:t>
            </a:r>
            <a:endParaRPr sz="3000">
              <a:solidFill>
                <a:srgbClr val="FFFFFF"/>
              </a:solidFill>
              <a:latin typeface="Oswald"/>
              <a:ea typeface="Oswald"/>
              <a:cs typeface="Oswald"/>
              <a:sym typeface="Oswald"/>
            </a:endParaRPr>
          </a:p>
        </p:txBody>
      </p:sp>
      <p:sp>
        <p:nvSpPr>
          <p:cNvPr id="251" name="Google Shape;251;p38"/>
          <p:cNvSpPr txBox="1"/>
          <p:nvPr/>
        </p:nvSpPr>
        <p:spPr>
          <a:xfrm>
            <a:off x="4098675" y="2571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52" name="Google Shape;252;p38"/>
          <p:cNvSpPr txBox="1"/>
          <p:nvPr/>
        </p:nvSpPr>
        <p:spPr>
          <a:xfrm>
            <a:off x="6701425" y="33901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53" name="Google Shape;253;p38"/>
          <p:cNvSpPr txBox="1"/>
          <p:nvPr/>
        </p:nvSpPr>
        <p:spPr>
          <a:xfrm>
            <a:off x="1943950" y="19739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54" name="Google Shape;254;p38"/>
          <p:cNvSpPr txBox="1"/>
          <p:nvPr/>
        </p:nvSpPr>
        <p:spPr>
          <a:xfrm>
            <a:off x="-210775" y="1409700"/>
            <a:ext cx="2660285"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Oswald"/>
                <a:ea typeface="Oswald"/>
                <a:cs typeface="Oswald"/>
                <a:sym typeface="Oswald"/>
              </a:rPr>
              <a:t>Linear Mixed Effects Models</a:t>
            </a:r>
            <a:endParaRPr sz="3000">
              <a:solidFill>
                <a:srgbClr val="FFFFFF"/>
              </a:solidFill>
              <a:latin typeface="Oswald"/>
              <a:ea typeface="Oswald"/>
              <a:cs typeface="Oswald"/>
              <a:sym typeface="Oswald"/>
            </a:endParaRPr>
          </a:p>
        </p:txBody>
      </p:sp>
      <p:sp>
        <p:nvSpPr>
          <p:cNvPr id="260" name="Google Shape;260;p39"/>
          <p:cNvSpPr txBox="1"/>
          <p:nvPr/>
        </p:nvSpPr>
        <p:spPr>
          <a:xfrm>
            <a:off x="4098675" y="2571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61" name="Google Shape;261;p39"/>
          <p:cNvSpPr txBox="1"/>
          <p:nvPr/>
        </p:nvSpPr>
        <p:spPr>
          <a:xfrm>
            <a:off x="6701425" y="33901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62" name="Google Shape;262;p39"/>
          <p:cNvSpPr txBox="1"/>
          <p:nvPr/>
        </p:nvSpPr>
        <p:spPr>
          <a:xfrm>
            <a:off x="1943950" y="19739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63" name="Google Shape;263;p39"/>
          <p:cNvSpPr txBox="1"/>
          <p:nvPr/>
        </p:nvSpPr>
        <p:spPr>
          <a:xfrm>
            <a:off x="-210775" y="14097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cxnSp>
        <p:nvCxnSpPr>
          <p:cNvPr id="264" name="Google Shape;264;p39"/>
          <p:cNvCxnSpPr/>
          <p:nvPr/>
        </p:nvCxnSpPr>
        <p:spPr>
          <a:xfrm>
            <a:off x="1139975" y="2104725"/>
            <a:ext cx="1370400" cy="563400"/>
          </a:xfrm>
          <a:prstGeom prst="straightConnector1">
            <a:avLst/>
          </a:prstGeom>
          <a:noFill/>
          <a:ln w="19050" cap="flat" cmpd="sng">
            <a:solidFill>
              <a:schemeClr val="dk2"/>
            </a:solidFill>
            <a:prstDash val="solid"/>
            <a:round/>
            <a:headEnd type="none" w="med" len="med"/>
            <a:tailEnd type="triangle" w="med" len="med"/>
          </a:ln>
        </p:spPr>
      </p:cxnSp>
      <p:cxnSp>
        <p:nvCxnSpPr>
          <p:cNvPr id="265" name="Google Shape;265;p39"/>
          <p:cNvCxnSpPr/>
          <p:nvPr/>
        </p:nvCxnSpPr>
        <p:spPr>
          <a:xfrm rot="10800000">
            <a:off x="1032650" y="2425025"/>
            <a:ext cx="1283400" cy="505500"/>
          </a:xfrm>
          <a:prstGeom prst="straightConnector1">
            <a:avLst/>
          </a:prstGeom>
          <a:noFill/>
          <a:ln w="19050" cap="flat" cmpd="sng">
            <a:solidFill>
              <a:schemeClr val="dk2"/>
            </a:solidFill>
            <a:prstDash val="solid"/>
            <a:round/>
            <a:headEnd type="none" w="med" len="med"/>
            <a:tailEnd type="triangle" w="med" len="med"/>
          </a:ln>
        </p:spPr>
      </p:cxnSp>
      <p:sp>
        <p:nvSpPr>
          <p:cNvPr id="266" name="Google Shape;266;p39"/>
          <p:cNvSpPr txBox="1"/>
          <p:nvPr/>
        </p:nvSpPr>
        <p:spPr>
          <a:xfrm rot="1215257">
            <a:off x="967520" y="2080906"/>
            <a:ext cx="3000111" cy="1292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a:t>❌</a:t>
            </a:r>
            <a:endParaRPr sz="7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Oswald"/>
                <a:ea typeface="Oswald"/>
                <a:cs typeface="Oswald"/>
                <a:sym typeface="Oswald"/>
              </a:rPr>
              <a:t>Linear Mixed Effects Models</a:t>
            </a:r>
            <a:endParaRPr sz="3000">
              <a:solidFill>
                <a:srgbClr val="FFFFFF"/>
              </a:solidFill>
              <a:latin typeface="Oswald"/>
              <a:ea typeface="Oswald"/>
              <a:cs typeface="Oswald"/>
              <a:sym typeface="Oswald"/>
            </a:endParaRPr>
          </a:p>
        </p:txBody>
      </p:sp>
      <p:sp>
        <p:nvSpPr>
          <p:cNvPr id="272" name="Google Shape;272;p40"/>
          <p:cNvSpPr txBox="1"/>
          <p:nvPr/>
        </p:nvSpPr>
        <p:spPr>
          <a:xfrm>
            <a:off x="4098675" y="2571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3" name="Google Shape;273;p40"/>
          <p:cNvSpPr txBox="1"/>
          <p:nvPr/>
        </p:nvSpPr>
        <p:spPr>
          <a:xfrm>
            <a:off x="6701425" y="33901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4" name="Google Shape;274;p40"/>
          <p:cNvSpPr txBox="1"/>
          <p:nvPr/>
        </p:nvSpPr>
        <p:spPr>
          <a:xfrm>
            <a:off x="1943950" y="19739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5" name="Google Shape;275;p40"/>
          <p:cNvSpPr txBox="1"/>
          <p:nvPr/>
        </p:nvSpPr>
        <p:spPr>
          <a:xfrm>
            <a:off x="-210775" y="14097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6" name="Google Shape;276;p40"/>
          <p:cNvSpPr txBox="1"/>
          <p:nvPr/>
        </p:nvSpPr>
        <p:spPr>
          <a:xfrm>
            <a:off x="213875" y="14097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7" name="Google Shape;277;p40"/>
          <p:cNvSpPr txBox="1"/>
          <p:nvPr/>
        </p:nvSpPr>
        <p:spPr>
          <a:xfrm>
            <a:off x="-382400" y="16301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8" name="Google Shape;278;p40"/>
          <p:cNvSpPr txBox="1"/>
          <p:nvPr/>
        </p:nvSpPr>
        <p:spPr>
          <a:xfrm>
            <a:off x="-103600" y="17825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79" name="Google Shape;279;p40"/>
          <p:cNvSpPr txBox="1"/>
          <p:nvPr/>
        </p:nvSpPr>
        <p:spPr>
          <a:xfrm>
            <a:off x="213875" y="17406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0" name="Google Shape;280;p40"/>
          <p:cNvSpPr txBox="1"/>
          <p:nvPr/>
        </p:nvSpPr>
        <p:spPr>
          <a:xfrm>
            <a:off x="2096350" y="21263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1" name="Google Shape;281;p40"/>
          <p:cNvSpPr txBox="1"/>
          <p:nvPr/>
        </p:nvSpPr>
        <p:spPr>
          <a:xfrm>
            <a:off x="1632038" y="2126350"/>
            <a:ext cx="1885500" cy="166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600">
                <a:solidFill>
                  <a:schemeClr val="dk1"/>
                </a:solidFill>
              </a:rPr>
              <a:t>🧍🏼</a:t>
            </a:r>
            <a:endParaRPr sz="9600"/>
          </a:p>
        </p:txBody>
      </p:sp>
      <p:sp>
        <p:nvSpPr>
          <p:cNvPr id="282" name="Google Shape;282;p40"/>
          <p:cNvSpPr txBox="1"/>
          <p:nvPr/>
        </p:nvSpPr>
        <p:spPr>
          <a:xfrm>
            <a:off x="1858138" y="22884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3" name="Google Shape;283;p40"/>
          <p:cNvSpPr txBox="1"/>
          <p:nvPr/>
        </p:nvSpPr>
        <p:spPr>
          <a:xfrm>
            <a:off x="2308788" y="21783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4" name="Google Shape;284;p40"/>
          <p:cNvSpPr txBox="1"/>
          <p:nvPr/>
        </p:nvSpPr>
        <p:spPr>
          <a:xfrm>
            <a:off x="3743638" y="26172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5" name="Google Shape;285;p40"/>
          <p:cNvSpPr txBox="1"/>
          <p:nvPr/>
        </p:nvSpPr>
        <p:spPr>
          <a:xfrm>
            <a:off x="4398875" y="26172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6" name="Google Shape;286;p40"/>
          <p:cNvSpPr txBox="1"/>
          <p:nvPr/>
        </p:nvSpPr>
        <p:spPr>
          <a:xfrm>
            <a:off x="4166738" y="27696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7" name="Google Shape;287;p40"/>
          <p:cNvSpPr txBox="1"/>
          <p:nvPr/>
        </p:nvSpPr>
        <p:spPr>
          <a:xfrm>
            <a:off x="3927063" y="28248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8" name="Google Shape;288;p40"/>
          <p:cNvSpPr txBox="1"/>
          <p:nvPr/>
        </p:nvSpPr>
        <p:spPr>
          <a:xfrm>
            <a:off x="6939600" y="34448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89" name="Google Shape;289;p40"/>
          <p:cNvSpPr txBox="1"/>
          <p:nvPr/>
        </p:nvSpPr>
        <p:spPr>
          <a:xfrm>
            <a:off x="6488950" y="34448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90" name="Google Shape;290;p40"/>
          <p:cNvSpPr txBox="1"/>
          <p:nvPr/>
        </p:nvSpPr>
        <p:spPr>
          <a:xfrm>
            <a:off x="6641350" y="35972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291" name="Google Shape;291;p40"/>
          <p:cNvSpPr txBox="1"/>
          <p:nvPr/>
        </p:nvSpPr>
        <p:spPr>
          <a:xfrm>
            <a:off x="6339200" y="35972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cxnSp>
        <p:nvCxnSpPr>
          <p:cNvPr id="292" name="Google Shape;292;p40"/>
          <p:cNvCxnSpPr/>
          <p:nvPr/>
        </p:nvCxnSpPr>
        <p:spPr>
          <a:xfrm>
            <a:off x="1430969" y="2396425"/>
            <a:ext cx="924000" cy="461100"/>
          </a:xfrm>
          <a:prstGeom prst="straightConnector1">
            <a:avLst/>
          </a:prstGeom>
          <a:noFill/>
          <a:ln w="19050" cap="flat" cmpd="sng">
            <a:solidFill>
              <a:schemeClr val="dk2"/>
            </a:solidFill>
            <a:prstDash val="solid"/>
            <a:round/>
            <a:headEnd type="none" w="med" len="med"/>
            <a:tailEnd type="triangle" w="med" len="med"/>
          </a:ln>
        </p:spPr>
      </p:cxnSp>
      <p:cxnSp>
        <p:nvCxnSpPr>
          <p:cNvPr id="293" name="Google Shape;293;p40"/>
          <p:cNvCxnSpPr/>
          <p:nvPr/>
        </p:nvCxnSpPr>
        <p:spPr>
          <a:xfrm rot="10800000">
            <a:off x="1358718" y="2658300"/>
            <a:ext cx="865200" cy="413700"/>
          </a:xfrm>
          <a:prstGeom prst="straightConnector1">
            <a:avLst/>
          </a:prstGeom>
          <a:noFill/>
          <a:ln w="19050" cap="flat" cmpd="sng">
            <a:solidFill>
              <a:schemeClr val="dk2"/>
            </a:solidFill>
            <a:prstDash val="solid"/>
            <a:round/>
            <a:headEnd type="none" w="med" len="med"/>
            <a:tailEnd type="triangle" w="med" len="med"/>
          </a:ln>
        </p:spPr>
      </p:cxnSp>
      <p:sp>
        <p:nvSpPr>
          <p:cNvPr id="294" name="Google Shape;294;p40"/>
          <p:cNvSpPr txBox="1"/>
          <p:nvPr/>
        </p:nvSpPr>
        <p:spPr>
          <a:xfrm rot="1532712">
            <a:off x="1414214" y="2371186"/>
            <a:ext cx="821617" cy="7388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dk1"/>
                </a:solidFill>
              </a:rPr>
              <a:t>❌</a:t>
            </a:r>
            <a:endParaRPr sz="3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98"/>
        <p:cNvGrpSpPr/>
        <p:nvPr/>
      </p:nvGrpSpPr>
      <p:grpSpPr>
        <a:xfrm>
          <a:off x="0" y="0"/>
          <a:ext cx="0" cy="0"/>
          <a:chOff x="0" y="0"/>
          <a:chExt cx="0" cy="0"/>
        </a:xfrm>
      </p:grpSpPr>
      <p:sp>
        <p:nvSpPr>
          <p:cNvPr id="299" name="Google Shape;29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Oswald"/>
                <a:ea typeface="Oswald"/>
                <a:cs typeface="Oswald"/>
                <a:sym typeface="Oswald"/>
              </a:rPr>
              <a:t>Linear Mixed Effects Models</a:t>
            </a:r>
            <a:endParaRPr sz="3000">
              <a:solidFill>
                <a:srgbClr val="FFFFFF"/>
              </a:solidFill>
              <a:latin typeface="Oswald"/>
              <a:ea typeface="Oswald"/>
              <a:cs typeface="Oswald"/>
              <a:sym typeface="Oswald"/>
            </a:endParaRPr>
          </a:p>
        </p:txBody>
      </p:sp>
      <p:sp>
        <p:nvSpPr>
          <p:cNvPr id="300" name="Google Shape;300;p41"/>
          <p:cNvSpPr txBox="1"/>
          <p:nvPr/>
        </p:nvSpPr>
        <p:spPr>
          <a:xfrm>
            <a:off x="4098675" y="2571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1" name="Google Shape;301;p41"/>
          <p:cNvSpPr txBox="1"/>
          <p:nvPr/>
        </p:nvSpPr>
        <p:spPr>
          <a:xfrm>
            <a:off x="6701425" y="33901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2" name="Google Shape;302;p41"/>
          <p:cNvSpPr txBox="1"/>
          <p:nvPr/>
        </p:nvSpPr>
        <p:spPr>
          <a:xfrm>
            <a:off x="1943950" y="19739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3" name="Google Shape;303;p41"/>
          <p:cNvSpPr txBox="1"/>
          <p:nvPr/>
        </p:nvSpPr>
        <p:spPr>
          <a:xfrm>
            <a:off x="-210775" y="14097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4" name="Google Shape;304;p41"/>
          <p:cNvSpPr txBox="1"/>
          <p:nvPr/>
        </p:nvSpPr>
        <p:spPr>
          <a:xfrm>
            <a:off x="213875" y="14097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5" name="Google Shape;305;p41"/>
          <p:cNvSpPr txBox="1"/>
          <p:nvPr/>
        </p:nvSpPr>
        <p:spPr>
          <a:xfrm>
            <a:off x="-382400" y="16301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6" name="Google Shape;306;p41"/>
          <p:cNvSpPr txBox="1"/>
          <p:nvPr/>
        </p:nvSpPr>
        <p:spPr>
          <a:xfrm>
            <a:off x="-103600" y="17825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7" name="Google Shape;307;p41"/>
          <p:cNvSpPr txBox="1"/>
          <p:nvPr/>
        </p:nvSpPr>
        <p:spPr>
          <a:xfrm>
            <a:off x="213875" y="174060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8" name="Google Shape;308;p41"/>
          <p:cNvSpPr txBox="1"/>
          <p:nvPr/>
        </p:nvSpPr>
        <p:spPr>
          <a:xfrm>
            <a:off x="2096350" y="21263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09" name="Google Shape;309;p41"/>
          <p:cNvSpPr txBox="1"/>
          <p:nvPr/>
        </p:nvSpPr>
        <p:spPr>
          <a:xfrm>
            <a:off x="1632038" y="2126350"/>
            <a:ext cx="1885500" cy="166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9600">
                <a:solidFill>
                  <a:schemeClr val="dk1"/>
                </a:solidFill>
              </a:rPr>
              <a:t>🧍🏼</a:t>
            </a:r>
            <a:endParaRPr sz="9600"/>
          </a:p>
        </p:txBody>
      </p:sp>
      <p:sp>
        <p:nvSpPr>
          <p:cNvPr id="310" name="Google Shape;310;p41"/>
          <p:cNvSpPr txBox="1"/>
          <p:nvPr/>
        </p:nvSpPr>
        <p:spPr>
          <a:xfrm>
            <a:off x="1858138" y="22884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1" name="Google Shape;311;p41"/>
          <p:cNvSpPr txBox="1"/>
          <p:nvPr/>
        </p:nvSpPr>
        <p:spPr>
          <a:xfrm>
            <a:off x="2308788" y="21783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2" name="Google Shape;312;p41"/>
          <p:cNvSpPr txBox="1"/>
          <p:nvPr/>
        </p:nvSpPr>
        <p:spPr>
          <a:xfrm>
            <a:off x="3743638" y="26172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3" name="Google Shape;313;p41"/>
          <p:cNvSpPr txBox="1"/>
          <p:nvPr/>
        </p:nvSpPr>
        <p:spPr>
          <a:xfrm>
            <a:off x="4398875" y="26172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4" name="Google Shape;314;p41"/>
          <p:cNvSpPr txBox="1"/>
          <p:nvPr/>
        </p:nvSpPr>
        <p:spPr>
          <a:xfrm>
            <a:off x="4166738" y="27696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5" name="Google Shape;315;p41"/>
          <p:cNvSpPr txBox="1"/>
          <p:nvPr/>
        </p:nvSpPr>
        <p:spPr>
          <a:xfrm>
            <a:off x="3927063" y="282482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6" name="Google Shape;316;p41"/>
          <p:cNvSpPr txBox="1"/>
          <p:nvPr/>
        </p:nvSpPr>
        <p:spPr>
          <a:xfrm>
            <a:off x="6939600" y="34448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7" name="Google Shape;317;p41"/>
          <p:cNvSpPr txBox="1"/>
          <p:nvPr/>
        </p:nvSpPr>
        <p:spPr>
          <a:xfrm>
            <a:off x="6488950" y="34448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8" name="Google Shape;318;p41"/>
          <p:cNvSpPr txBox="1"/>
          <p:nvPr/>
        </p:nvSpPr>
        <p:spPr>
          <a:xfrm>
            <a:off x="6641350" y="35972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19" name="Google Shape;319;p41"/>
          <p:cNvSpPr txBox="1"/>
          <p:nvPr/>
        </p:nvSpPr>
        <p:spPr>
          <a:xfrm>
            <a:off x="6339200" y="35972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cxnSp>
        <p:nvCxnSpPr>
          <p:cNvPr id="320" name="Google Shape;320;p41"/>
          <p:cNvCxnSpPr/>
          <p:nvPr/>
        </p:nvCxnSpPr>
        <p:spPr>
          <a:xfrm>
            <a:off x="1430969" y="2396425"/>
            <a:ext cx="924000" cy="461100"/>
          </a:xfrm>
          <a:prstGeom prst="straightConnector1">
            <a:avLst/>
          </a:prstGeom>
          <a:noFill/>
          <a:ln w="19050" cap="flat" cmpd="sng">
            <a:solidFill>
              <a:schemeClr val="dk2"/>
            </a:solidFill>
            <a:prstDash val="solid"/>
            <a:round/>
            <a:headEnd type="none" w="med" len="med"/>
            <a:tailEnd type="triangle" w="med" len="med"/>
          </a:ln>
        </p:spPr>
      </p:cxnSp>
      <p:cxnSp>
        <p:nvCxnSpPr>
          <p:cNvPr id="321" name="Google Shape;321;p41"/>
          <p:cNvCxnSpPr/>
          <p:nvPr/>
        </p:nvCxnSpPr>
        <p:spPr>
          <a:xfrm rot="10800000">
            <a:off x="1358718" y="2658300"/>
            <a:ext cx="865200" cy="413700"/>
          </a:xfrm>
          <a:prstGeom prst="straightConnector1">
            <a:avLst/>
          </a:prstGeom>
          <a:noFill/>
          <a:ln w="19050" cap="flat" cmpd="sng">
            <a:solidFill>
              <a:schemeClr val="dk2"/>
            </a:solidFill>
            <a:prstDash val="solid"/>
            <a:round/>
            <a:headEnd type="none" w="med" len="med"/>
            <a:tailEnd type="triangle" w="med" len="med"/>
          </a:ln>
        </p:spPr>
      </p:cxnSp>
      <p:sp>
        <p:nvSpPr>
          <p:cNvPr id="322" name="Google Shape;322;p41"/>
          <p:cNvSpPr txBox="1"/>
          <p:nvPr/>
        </p:nvSpPr>
        <p:spPr>
          <a:xfrm rot="1532712">
            <a:off x="1414214" y="2371186"/>
            <a:ext cx="821617" cy="7388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dk1"/>
                </a:solidFill>
              </a:rPr>
              <a:t>❌</a:t>
            </a:r>
            <a:endParaRPr sz="3600"/>
          </a:p>
        </p:txBody>
      </p:sp>
      <p:cxnSp>
        <p:nvCxnSpPr>
          <p:cNvPr id="323" name="Google Shape;323;p41"/>
          <p:cNvCxnSpPr>
            <a:endCxn id="302" idx="0"/>
          </p:cNvCxnSpPr>
          <p:nvPr/>
        </p:nvCxnSpPr>
        <p:spPr>
          <a:xfrm rot="5400000" flipH="1">
            <a:off x="2871850" y="1988800"/>
            <a:ext cx="198000" cy="168300"/>
          </a:xfrm>
          <a:prstGeom prst="bentConnector3">
            <a:avLst>
              <a:gd name="adj1" fmla="val 220265"/>
            </a:avLst>
          </a:prstGeom>
          <a:noFill/>
          <a:ln w="19050" cap="flat" cmpd="sng">
            <a:solidFill>
              <a:schemeClr val="dk2"/>
            </a:solidFill>
            <a:prstDash val="solid"/>
            <a:round/>
            <a:headEnd type="stealth" w="med" len="med"/>
            <a:tailEnd type="stealth" w="med" len="med"/>
          </a:ln>
        </p:spPr>
      </p:cxnSp>
      <p:sp>
        <p:nvSpPr>
          <p:cNvPr id="324" name="Google Shape;324;p41"/>
          <p:cNvSpPr txBox="1"/>
          <p:nvPr/>
        </p:nvSpPr>
        <p:spPr>
          <a:xfrm>
            <a:off x="2763950" y="13979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330" name="Google Shape;330;p42"/>
          <p:cNvSpPr txBox="1"/>
          <p:nvPr/>
        </p:nvSpPr>
        <p:spPr>
          <a:xfrm>
            <a:off x="3388050" y="2140325"/>
            <a:ext cx="56004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0">
                <a:solidFill>
                  <a:schemeClr val="dk2"/>
                </a:solidFill>
              </a:rPr>
              <a:t>E(     )</a:t>
            </a:r>
            <a:endParaRPr sz="6500">
              <a:solidFill>
                <a:schemeClr val="dk2"/>
              </a:solidFill>
            </a:endParaRPr>
          </a:p>
        </p:txBody>
      </p:sp>
      <p:pic>
        <p:nvPicPr>
          <p:cNvPr id="331" name="Google Shape;331;p42"/>
          <p:cNvPicPr preferRelativeResize="0"/>
          <p:nvPr/>
        </p:nvPicPr>
        <p:blipFill>
          <a:blip r:embed="rId3">
            <a:alphaModFix/>
          </a:blip>
          <a:stretch>
            <a:fillRect/>
          </a:stretch>
        </p:blipFill>
        <p:spPr>
          <a:xfrm>
            <a:off x="4306625" y="2171675"/>
            <a:ext cx="1045499" cy="10454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337" name="Google Shape;337;p43"/>
          <p:cNvSpPr txBox="1"/>
          <p:nvPr/>
        </p:nvSpPr>
        <p:spPr>
          <a:xfrm>
            <a:off x="2094875" y="1722250"/>
            <a:ext cx="56004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0">
                <a:solidFill>
                  <a:schemeClr val="dk2"/>
                </a:solidFill>
              </a:rPr>
              <a:t>E(     ) + </a:t>
            </a:r>
            <a:endParaRPr sz="6500">
              <a:solidFill>
                <a:schemeClr val="dk2"/>
              </a:solidFill>
            </a:endParaRPr>
          </a:p>
        </p:txBody>
      </p:sp>
      <p:pic>
        <p:nvPicPr>
          <p:cNvPr id="338" name="Google Shape;338;p43"/>
          <p:cNvPicPr preferRelativeResize="0"/>
          <p:nvPr/>
        </p:nvPicPr>
        <p:blipFill>
          <a:blip r:embed="rId3">
            <a:alphaModFix/>
          </a:blip>
          <a:stretch>
            <a:fillRect/>
          </a:stretch>
        </p:blipFill>
        <p:spPr>
          <a:xfrm>
            <a:off x="3013450" y="1753600"/>
            <a:ext cx="1045499" cy="1045499"/>
          </a:xfrm>
          <a:prstGeom prst="rect">
            <a:avLst/>
          </a:prstGeom>
          <a:noFill/>
          <a:ln>
            <a:noFill/>
          </a:ln>
        </p:spPr>
      </p:pic>
      <p:sp>
        <p:nvSpPr>
          <p:cNvPr id="339" name="Google Shape;339;p43"/>
          <p:cNvSpPr txBox="1"/>
          <p:nvPr/>
        </p:nvSpPr>
        <p:spPr>
          <a:xfrm>
            <a:off x="5040963" y="1483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3C47D"/>
                </a:solidFill>
                <a:latin typeface="Oswald"/>
                <a:ea typeface="Oswald"/>
                <a:cs typeface="Oswald"/>
                <a:sym typeface="Oswald"/>
              </a:rPr>
              <a:t>Linear Mixed Effects Models</a:t>
            </a:r>
            <a:endParaRPr sz="3000">
              <a:solidFill>
                <a:srgbClr val="93C47D"/>
              </a:solidFill>
              <a:latin typeface="Oswald"/>
              <a:ea typeface="Oswald"/>
              <a:cs typeface="Oswald"/>
              <a:sym typeface="Oswald"/>
            </a:endParaRPr>
          </a:p>
        </p:txBody>
      </p:sp>
      <p:sp>
        <p:nvSpPr>
          <p:cNvPr id="345" name="Google Shape;345;p44"/>
          <p:cNvSpPr txBox="1"/>
          <p:nvPr/>
        </p:nvSpPr>
        <p:spPr>
          <a:xfrm>
            <a:off x="2094875" y="1722250"/>
            <a:ext cx="56004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0">
                <a:solidFill>
                  <a:schemeClr val="dk2"/>
                </a:solidFill>
              </a:rPr>
              <a:t>E(     ) + </a:t>
            </a:r>
            <a:endParaRPr sz="6500">
              <a:solidFill>
                <a:schemeClr val="dk2"/>
              </a:solidFill>
            </a:endParaRPr>
          </a:p>
        </p:txBody>
      </p:sp>
      <p:pic>
        <p:nvPicPr>
          <p:cNvPr id="346" name="Google Shape;346;p44"/>
          <p:cNvPicPr preferRelativeResize="0"/>
          <p:nvPr/>
        </p:nvPicPr>
        <p:blipFill>
          <a:blip r:embed="rId3">
            <a:alphaModFix/>
          </a:blip>
          <a:stretch>
            <a:fillRect/>
          </a:stretch>
        </p:blipFill>
        <p:spPr>
          <a:xfrm>
            <a:off x="3013450" y="1753600"/>
            <a:ext cx="1045499" cy="1045499"/>
          </a:xfrm>
          <a:prstGeom prst="rect">
            <a:avLst/>
          </a:prstGeom>
          <a:noFill/>
          <a:ln>
            <a:noFill/>
          </a:ln>
        </p:spPr>
      </p:pic>
      <p:sp>
        <p:nvSpPr>
          <p:cNvPr id="347" name="Google Shape;347;p44"/>
          <p:cNvSpPr txBox="1"/>
          <p:nvPr/>
        </p:nvSpPr>
        <p:spPr>
          <a:xfrm>
            <a:off x="5040963" y="1483750"/>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48" name="Google Shape;348;p44"/>
          <p:cNvSpPr txBox="1"/>
          <p:nvPr/>
        </p:nvSpPr>
        <p:spPr>
          <a:xfrm>
            <a:off x="2094875" y="3146050"/>
            <a:ext cx="56004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0">
                <a:solidFill>
                  <a:schemeClr val="dk2"/>
                </a:solidFill>
              </a:rPr>
              <a:t>E(     ) + </a:t>
            </a:r>
            <a:endParaRPr sz="6500">
              <a:solidFill>
                <a:schemeClr val="dk2"/>
              </a:solidFill>
            </a:endParaRPr>
          </a:p>
        </p:txBody>
      </p:sp>
      <p:pic>
        <p:nvPicPr>
          <p:cNvPr id="349" name="Google Shape;349;p44"/>
          <p:cNvPicPr preferRelativeResize="0"/>
          <p:nvPr/>
        </p:nvPicPr>
        <p:blipFill>
          <a:blip r:embed="rId3">
            <a:alphaModFix/>
          </a:blip>
          <a:stretch>
            <a:fillRect/>
          </a:stretch>
        </p:blipFill>
        <p:spPr>
          <a:xfrm>
            <a:off x="3013450" y="3177400"/>
            <a:ext cx="1045499" cy="1045499"/>
          </a:xfrm>
          <a:prstGeom prst="rect">
            <a:avLst/>
          </a:prstGeom>
          <a:noFill/>
          <a:ln>
            <a:noFill/>
          </a:ln>
        </p:spPr>
      </p:pic>
      <p:sp>
        <p:nvSpPr>
          <p:cNvPr id="350" name="Google Shape;350;p44"/>
          <p:cNvSpPr txBox="1"/>
          <p:nvPr/>
        </p:nvSpPr>
        <p:spPr>
          <a:xfrm>
            <a:off x="5040963" y="2907550"/>
            <a:ext cx="18855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a:p>
            <a:pPr marL="0" lvl="0" indent="0" algn="l" rtl="0">
              <a:spcBef>
                <a:spcPts val="0"/>
              </a:spcBef>
              <a:spcAft>
                <a:spcPts val="0"/>
              </a:spcAft>
              <a:buNone/>
            </a:pPr>
            <a:endParaRPr sz="9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Oswald"/>
                <a:ea typeface="Oswald"/>
                <a:cs typeface="Oswald"/>
                <a:sym typeface="Oswald"/>
              </a:rPr>
              <a:t>The Approach Avoidance Task (AAT)</a:t>
            </a:r>
            <a:endParaRPr>
              <a:latin typeface="Oswald"/>
              <a:ea typeface="Oswald"/>
              <a:cs typeface="Oswald"/>
              <a:sym typeface="Oswald"/>
            </a:endParaRPr>
          </a:p>
        </p:txBody>
      </p:sp>
      <p:sp>
        <p:nvSpPr>
          <p:cNvPr id="174" name="Google Shape;174;p29"/>
          <p:cNvSpPr/>
          <p:nvPr/>
        </p:nvSpPr>
        <p:spPr>
          <a:xfrm>
            <a:off x="311700" y="1881525"/>
            <a:ext cx="2305200" cy="1889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is shown a stimulus (</a:t>
            </a:r>
            <a:r>
              <a:rPr lang="en" sz="1900" b="1">
                <a:latin typeface="Oswald"/>
                <a:ea typeface="Oswald"/>
                <a:cs typeface="Oswald"/>
                <a:sym typeface="Oswald"/>
              </a:rPr>
              <a:t>Phrase or Image</a:t>
            </a:r>
            <a:r>
              <a:rPr lang="en" sz="1900">
                <a:latin typeface="Oswald"/>
                <a:ea typeface="Oswald"/>
                <a:cs typeface="Oswald"/>
                <a:sym typeface="Oswald"/>
              </a:rPr>
              <a:t>)</a:t>
            </a:r>
            <a:endParaRPr sz="1900">
              <a:latin typeface="Oswald"/>
              <a:ea typeface="Oswald"/>
              <a:cs typeface="Oswald"/>
              <a:sym typeface="Oswald"/>
            </a:endParaRPr>
          </a:p>
        </p:txBody>
      </p:sp>
      <p:sp>
        <p:nvSpPr>
          <p:cNvPr id="175" name="Google Shape;175;p29"/>
          <p:cNvSpPr/>
          <p:nvPr/>
        </p:nvSpPr>
        <p:spPr>
          <a:xfrm>
            <a:off x="3223000" y="1335175"/>
            <a:ext cx="2132100" cy="32379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900">
                <a:latin typeface="Oswald"/>
                <a:ea typeface="Oswald"/>
                <a:cs typeface="Oswald"/>
                <a:sym typeface="Oswald"/>
              </a:rPr>
              <a:t>Participant determines stimulus color/moral valence (</a:t>
            </a:r>
            <a:r>
              <a:rPr lang="en" sz="1900" b="1">
                <a:latin typeface="Oswald"/>
                <a:ea typeface="Oswald"/>
                <a:cs typeface="Oswald"/>
                <a:sym typeface="Oswald"/>
              </a:rPr>
              <a:t>Implicit or Explicit Evaluation</a:t>
            </a:r>
            <a:r>
              <a:rPr lang="en" sz="1900">
                <a:latin typeface="Oswald"/>
                <a:ea typeface="Oswald"/>
                <a:cs typeface="Oswald"/>
                <a:sym typeface="Oswald"/>
              </a:rPr>
              <a:t>)</a:t>
            </a:r>
            <a:endParaRPr lang="en-US" sz="1900">
              <a:latin typeface="Oswald"/>
              <a:ea typeface="Oswald"/>
              <a:cs typeface="Oswald"/>
              <a:sym typeface="Oswald"/>
            </a:endParaRPr>
          </a:p>
        </p:txBody>
      </p:sp>
      <p:cxnSp>
        <p:nvCxnSpPr>
          <p:cNvPr id="176" name="Google Shape;176;p29"/>
          <p:cNvCxnSpPr>
            <a:stCxn id="177" idx="3"/>
            <a:endCxn id="175" idx="1"/>
          </p:cNvCxnSpPr>
          <p:nvPr/>
        </p:nvCxnSpPr>
        <p:spPr>
          <a:xfrm>
            <a:off x="2644300" y="2954125"/>
            <a:ext cx="5787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9"/>
          <p:cNvSpPr/>
          <p:nvPr/>
        </p:nvSpPr>
        <p:spPr>
          <a:xfrm>
            <a:off x="5903025" y="13351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900">
                <a:latin typeface="Oswald"/>
                <a:ea typeface="Oswald"/>
                <a:cs typeface="Oswald"/>
                <a:sym typeface="Oswald"/>
              </a:rPr>
              <a:t>Participant pushes stimulus away (</a:t>
            </a:r>
            <a:r>
              <a:rPr lang="en" sz="1900" b="1">
                <a:latin typeface="Oswald"/>
                <a:ea typeface="Oswald"/>
                <a:cs typeface="Oswald"/>
                <a:sym typeface="Oswald"/>
              </a:rPr>
              <a:t>Avoid</a:t>
            </a:r>
            <a:r>
              <a:rPr lang="en" sz="1900">
                <a:latin typeface="Oswald"/>
                <a:ea typeface="Oswald"/>
                <a:cs typeface="Oswald"/>
                <a:sym typeface="Oswald"/>
              </a:rPr>
              <a:t>)</a:t>
            </a:r>
            <a:endParaRPr lang="en-US" sz="1900">
              <a:latin typeface="Oswald"/>
              <a:ea typeface="Oswald"/>
              <a:cs typeface="Oswald"/>
              <a:sym typeface="Oswald"/>
            </a:endParaRPr>
          </a:p>
        </p:txBody>
      </p:sp>
      <p:sp>
        <p:nvSpPr>
          <p:cNvPr id="179" name="Google Shape;179;p29"/>
          <p:cNvSpPr/>
          <p:nvPr/>
        </p:nvSpPr>
        <p:spPr>
          <a:xfrm>
            <a:off x="5903025" y="3160675"/>
            <a:ext cx="2664900" cy="141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Oswald"/>
                <a:ea typeface="Oswald"/>
                <a:cs typeface="Oswald"/>
                <a:sym typeface="Oswald"/>
              </a:rPr>
              <a:t>Participant pulls stimulus closer (</a:t>
            </a:r>
            <a:r>
              <a:rPr lang="en" sz="1900" b="1">
                <a:latin typeface="Oswald"/>
                <a:ea typeface="Oswald"/>
                <a:cs typeface="Oswald"/>
                <a:sym typeface="Oswald"/>
              </a:rPr>
              <a:t>Approach</a:t>
            </a:r>
            <a:r>
              <a:rPr lang="en" sz="1900">
                <a:latin typeface="Oswald"/>
                <a:ea typeface="Oswald"/>
                <a:cs typeface="Oswald"/>
                <a:sym typeface="Oswald"/>
              </a:rPr>
              <a:t>)</a:t>
            </a:r>
            <a:endParaRPr sz="1900">
              <a:latin typeface="Oswald"/>
              <a:ea typeface="Oswald"/>
              <a:cs typeface="Oswald"/>
              <a:sym typeface="Oswald"/>
            </a:endParaRPr>
          </a:p>
        </p:txBody>
      </p:sp>
      <p:cxnSp>
        <p:nvCxnSpPr>
          <p:cNvPr id="180" name="Google Shape;180;p29"/>
          <p:cNvCxnSpPr>
            <a:stCxn id="175" idx="3"/>
            <a:endCxn id="178" idx="1"/>
          </p:cNvCxnSpPr>
          <p:nvPr/>
        </p:nvCxnSpPr>
        <p:spPr>
          <a:xfrm rot="10800000" flipH="1">
            <a:off x="5355100" y="2041525"/>
            <a:ext cx="547800" cy="912600"/>
          </a:xfrm>
          <a:prstGeom prst="curvedConnector3">
            <a:avLst>
              <a:gd name="adj1" fmla="val 50011"/>
            </a:avLst>
          </a:prstGeom>
          <a:noFill/>
          <a:ln w="9525" cap="flat" cmpd="sng">
            <a:solidFill>
              <a:schemeClr val="dk2"/>
            </a:solidFill>
            <a:prstDash val="solid"/>
            <a:round/>
            <a:headEnd type="none" w="med" len="med"/>
            <a:tailEnd type="none" w="med" len="med"/>
          </a:ln>
        </p:spPr>
      </p:cxnSp>
      <p:cxnSp>
        <p:nvCxnSpPr>
          <p:cNvPr id="181" name="Google Shape;181;p29"/>
          <p:cNvCxnSpPr>
            <a:stCxn id="175" idx="3"/>
            <a:endCxn id="179" idx="1"/>
          </p:cNvCxnSpPr>
          <p:nvPr/>
        </p:nvCxnSpPr>
        <p:spPr>
          <a:xfrm>
            <a:off x="5355100" y="2954125"/>
            <a:ext cx="547800" cy="912900"/>
          </a:xfrm>
          <a:prstGeom prst="curvedConnector3">
            <a:avLst>
              <a:gd name="adj1" fmla="val 5001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354"/>
        <p:cNvGrpSpPr/>
        <p:nvPr/>
      </p:nvGrpSpPr>
      <p:grpSpPr>
        <a:xfrm>
          <a:off x="0" y="0"/>
          <a:ext cx="0" cy="0"/>
          <a:chOff x="0" y="0"/>
          <a:chExt cx="0" cy="0"/>
        </a:xfrm>
      </p:grpSpPr>
      <p:sp>
        <p:nvSpPr>
          <p:cNvPr id="355" name="Google Shape;355;p45"/>
          <p:cNvSpPr txBox="1"/>
          <p:nvPr/>
        </p:nvSpPr>
        <p:spPr>
          <a:xfrm>
            <a:off x="558775" y="2943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a:solidFill>
                  <a:schemeClr val="dk1"/>
                </a:solidFill>
                <a:latin typeface="Oswald"/>
                <a:ea typeface="Oswald"/>
                <a:cs typeface="Oswald"/>
                <a:sym typeface="Oswald"/>
              </a:rPr>
              <a:t>LINEAR MIXED EFFECTS MODELS</a:t>
            </a:r>
            <a:endParaRPr sz="1800">
              <a:solidFill>
                <a:schemeClr val="dk2"/>
              </a:solidFill>
            </a:endParaRPr>
          </a:p>
        </p:txBody>
      </p:sp>
      <p:sp>
        <p:nvSpPr>
          <p:cNvPr id="356" name="Google Shape;356;p45"/>
          <p:cNvSpPr txBox="1"/>
          <p:nvPr/>
        </p:nvSpPr>
        <p:spPr>
          <a:xfrm>
            <a:off x="354600" y="20265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FFFFFF"/>
                </a:solidFill>
                <a:latin typeface="Oswald"/>
                <a:ea typeface="Oswald"/>
                <a:cs typeface="Oswald"/>
                <a:sym typeface="Oswald"/>
              </a:rPr>
              <a:t>Outcome</a:t>
            </a:r>
            <a:r>
              <a:rPr lang="en" sz="3600" baseline="-25000">
                <a:solidFill>
                  <a:srgbClr val="FFFFFF"/>
                </a:solidFill>
                <a:latin typeface="Oswald"/>
                <a:ea typeface="Oswald"/>
                <a:cs typeface="Oswald"/>
                <a:sym typeface="Oswald"/>
              </a:rPr>
              <a:t>i</a:t>
            </a:r>
            <a:r>
              <a:rPr lang="en" sz="3600">
                <a:solidFill>
                  <a:srgbClr val="FFFFFF"/>
                </a:solidFill>
                <a:latin typeface="Oswald"/>
                <a:ea typeface="Oswald"/>
                <a:cs typeface="Oswald"/>
                <a:sym typeface="Oswald"/>
              </a:rPr>
              <a:t> </a:t>
            </a:r>
            <a:r>
              <a:rPr lang="en" sz="3600">
                <a:solidFill>
                  <a:schemeClr val="dk2"/>
                </a:solidFill>
                <a:latin typeface="Oswald"/>
                <a:ea typeface="Oswald"/>
                <a:cs typeface="Oswald"/>
                <a:sym typeface="Oswald"/>
              </a:rPr>
              <a:t>= </a:t>
            </a:r>
            <a:r>
              <a:rPr lang="en" sz="3600">
                <a:solidFill>
                  <a:srgbClr val="FFFFFF"/>
                </a:solidFill>
                <a:latin typeface="Oswald"/>
                <a:ea typeface="Oswald"/>
                <a:cs typeface="Oswald"/>
                <a:sym typeface="Oswald"/>
              </a:rPr>
              <a:t>E(Outcome)</a:t>
            </a:r>
            <a:r>
              <a:rPr lang="en" sz="3600" baseline="-25000">
                <a:solidFill>
                  <a:srgbClr val="FFFFFF"/>
                </a:solidFill>
                <a:latin typeface="Oswald"/>
                <a:ea typeface="Oswald"/>
                <a:cs typeface="Oswald"/>
                <a:sym typeface="Oswald"/>
              </a:rPr>
              <a:t>i</a:t>
            </a:r>
            <a:r>
              <a:rPr lang="en" sz="3600" baseline="-25000">
                <a:solidFill>
                  <a:schemeClr val="dk2"/>
                </a:solidFill>
                <a:latin typeface="Oswald"/>
                <a:ea typeface="Oswald"/>
                <a:cs typeface="Oswald"/>
                <a:sym typeface="Oswald"/>
              </a:rPr>
              <a:t> </a:t>
            </a:r>
            <a:r>
              <a:rPr lang="en" sz="3600">
                <a:solidFill>
                  <a:schemeClr val="dk2"/>
                </a:solidFill>
                <a:latin typeface="Oswald"/>
                <a:ea typeface="Oswald"/>
                <a:cs typeface="Oswald"/>
                <a:sym typeface="Oswald"/>
              </a:rPr>
              <a:t>+ </a:t>
            </a:r>
            <a:r>
              <a:rPr lang="en" sz="3600">
                <a:solidFill>
                  <a:schemeClr val="dk1"/>
                </a:solidFill>
                <a:latin typeface="Oswald"/>
                <a:ea typeface="Oswald"/>
                <a:cs typeface="Oswald"/>
                <a:sym typeface="Oswald"/>
              </a:rPr>
              <a:t>A</a:t>
            </a:r>
            <a:r>
              <a:rPr lang="en" sz="3600">
                <a:solidFill>
                  <a:srgbClr val="FFFFFF"/>
                </a:solidFill>
                <a:latin typeface="Oswald"/>
                <a:ea typeface="Oswald"/>
                <a:cs typeface="Oswald"/>
                <a:sym typeface="Oswald"/>
              </a:rPr>
              <a:t>X</a:t>
            </a:r>
            <a:r>
              <a:rPr lang="en" sz="3600">
                <a:solidFill>
                  <a:schemeClr val="dk2"/>
                </a:solidFill>
                <a:latin typeface="Oswald"/>
                <a:ea typeface="Oswald"/>
                <a:cs typeface="Oswald"/>
                <a:sym typeface="Oswald"/>
              </a:rPr>
              <a:t> + </a:t>
            </a:r>
            <a:r>
              <a:rPr lang="en" sz="3600">
                <a:solidFill>
                  <a:schemeClr val="dk1"/>
                </a:solidFill>
                <a:latin typeface="Oswald"/>
                <a:ea typeface="Oswald"/>
                <a:cs typeface="Oswald"/>
                <a:sym typeface="Oswald"/>
              </a:rPr>
              <a:t>B</a:t>
            </a:r>
            <a:r>
              <a:rPr lang="en" sz="3600">
                <a:solidFill>
                  <a:srgbClr val="FFFFFF"/>
                </a:solidFill>
                <a:latin typeface="Oswald"/>
                <a:ea typeface="Oswald"/>
                <a:cs typeface="Oswald"/>
                <a:sym typeface="Oswald"/>
              </a:rPr>
              <a:t>Y</a:t>
            </a:r>
            <a:r>
              <a:rPr lang="en" sz="3600">
                <a:solidFill>
                  <a:schemeClr val="dk2"/>
                </a:solidFill>
                <a:latin typeface="Oswald"/>
                <a:ea typeface="Oswald"/>
                <a:cs typeface="Oswald"/>
                <a:sym typeface="Oswald"/>
              </a:rPr>
              <a:t> + </a:t>
            </a:r>
            <a:r>
              <a:rPr lang="en" sz="3600">
                <a:solidFill>
                  <a:schemeClr val="dk1"/>
                </a:solidFill>
                <a:latin typeface="Oswald"/>
                <a:ea typeface="Oswald"/>
                <a:cs typeface="Oswald"/>
                <a:sym typeface="Oswald"/>
              </a:rPr>
              <a:t>Error</a:t>
            </a:r>
            <a:r>
              <a:rPr lang="en" sz="3600">
                <a:latin typeface="Oswald"/>
                <a:ea typeface="Oswald"/>
                <a:cs typeface="Oswald"/>
                <a:sym typeface="Oswald"/>
              </a:rPr>
              <a:t> </a:t>
            </a:r>
            <a:endParaRPr sz="3600">
              <a:latin typeface="Oswald"/>
              <a:ea typeface="Oswald"/>
              <a:cs typeface="Oswald"/>
              <a:sym typeface="Oswa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360"/>
        <p:cNvGrpSpPr/>
        <p:nvPr/>
      </p:nvGrpSpPr>
      <p:grpSpPr>
        <a:xfrm>
          <a:off x="0" y="0"/>
          <a:ext cx="0" cy="0"/>
          <a:chOff x="0" y="0"/>
          <a:chExt cx="0" cy="0"/>
        </a:xfrm>
      </p:grpSpPr>
      <p:sp>
        <p:nvSpPr>
          <p:cNvPr id="361" name="Google Shape;361;p46"/>
          <p:cNvSpPr txBox="1"/>
          <p:nvPr/>
        </p:nvSpPr>
        <p:spPr>
          <a:xfrm>
            <a:off x="558775" y="2943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800">
                <a:solidFill>
                  <a:schemeClr val="dk1"/>
                </a:solidFill>
                <a:latin typeface="Oswald"/>
                <a:ea typeface="Oswald"/>
                <a:cs typeface="Oswald"/>
                <a:sym typeface="Oswald"/>
              </a:rPr>
              <a:t>LINEAR MODELS</a:t>
            </a:r>
            <a:endParaRPr sz="1800">
              <a:solidFill>
                <a:schemeClr val="dk2"/>
              </a:solidFill>
            </a:endParaRPr>
          </a:p>
        </p:txBody>
      </p:sp>
      <p:sp>
        <p:nvSpPr>
          <p:cNvPr id="362" name="Google Shape;362;p46"/>
          <p:cNvSpPr txBox="1"/>
          <p:nvPr/>
        </p:nvSpPr>
        <p:spPr>
          <a:xfrm>
            <a:off x="354600" y="2026500"/>
            <a:ext cx="8434800" cy="17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FFFFFF"/>
                </a:solidFill>
                <a:latin typeface="Oswald"/>
                <a:ea typeface="Oswald"/>
                <a:cs typeface="Oswald"/>
                <a:sym typeface="Oswald"/>
              </a:rPr>
              <a:t>Outcome</a:t>
            </a:r>
            <a:r>
              <a:rPr lang="en" sz="3600" baseline="-25000">
                <a:solidFill>
                  <a:srgbClr val="FFFFFF"/>
                </a:solidFill>
                <a:latin typeface="Oswald"/>
                <a:ea typeface="Oswald"/>
                <a:cs typeface="Oswald"/>
                <a:sym typeface="Oswald"/>
              </a:rPr>
              <a:t>i</a:t>
            </a:r>
            <a:r>
              <a:rPr lang="en" sz="3600">
                <a:solidFill>
                  <a:srgbClr val="FFFFFF"/>
                </a:solidFill>
                <a:latin typeface="Oswald"/>
                <a:ea typeface="Oswald"/>
                <a:cs typeface="Oswald"/>
                <a:sym typeface="Oswald"/>
              </a:rPr>
              <a:t> </a:t>
            </a:r>
            <a:r>
              <a:rPr lang="en" sz="3600">
                <a:solidFill>
                  <a:schemeClr val="dk2"/>
                </a:solidFill>
                <a:latin typeface="Oswald"/>
                <a:ea typeface="Oswald"/>
                <a:cs typeface="Oswald"/>
                <a:sym typeface="Oswald"/>
              </a:rPr>
              <a:t>= </a:t>
            </a:r>
            <a:r>
              <a:rPr lang="en" sz="3600">
                <a:solidFill>
                  <a:srgbClr val="FFFFFF"/>
                </a:solidFill>
                <a:latin typeface="Oswald"/>
                <a:ea typeface="Oswald"/>
                <a:cs typeface="Oswald"/>
                <a:sym typeface="Oswald"/>
              </a:rPr>
              <a:t>E(Outcome)</a:t>
            </a:r>
            <a:r>
              <a:rPr lang="en" sz="3600" baseline="-25000">
                <a:solidFill>
                  <a:srgbClr val="FFFFFF"/>
                </a:solidFill>
                <a:latin typeface="Oswald"/>
                <a:ea typeface="Oswald"/>
                <a:cs typeface="Oswald"/>
                <a:sym typeface="Oswald"/>
              </a:rPr>
              <a:t>i</a:t>
            </a:r>
            <a:r>
              <a:rPr lang="en" sz="3600" baseline="-25000">
                <a:solidFill>
                  <a:schemeClr val="dk2"/>
                </a:solidFill>
                <a:latin typeface="Oswald"/>
                <a:ea typeface="Oswald"/>
                <a:cs typeface="Oswald"/>
                <a:sym typeface="Oswald"/>
              </a:rPr>
              <a:t> </a:t>
            </a:r>
            <a:r>
              <a:rPr lang="en" sz="3600">
                <a:solidFill>
                  <a:schemeClr val="dk2"/>
                </a:solidFill>
                <a:latin typeface="Oswald"/>
                <a:ea typeface="Oswald"/>
                <a:cs typeface="Oswald"/>
                <a:sym typeface="Oswald"/>
              </a:rPr>
              <a:t>+ </a:t>
            </a:r>
            <a:r>
              <a:rPr lang="en" sz="3600">
                <a:solidFill>
                  <a:schemeClr val="dk1"/>
                </a:solidFill>
                <a:latin typeface="Oswald"/>
                <a:ea typeface="Oswald"/>
                <a:cs typeface="Oswald"/>
                <a:sym typeface="Oswald"/>
              </a:rPr>
              <a:t>A</a:t>
            </a:r>
            <a:r>
              <a:rPr lang="en" sz="3600">
                <a:solidFill>
                  <a:srgbClr val="FFFFFF"/>
                </a:solidFill>
                <a:latin typeface="Oswald"/>
                <a:ea typeface="Oswald"/>
                <a:cs typeface="Oswald"/>
                <a:sym typeface="Oswald"/>
              </a:rPr>
              <a:t>X</a:t>
            </a:r>
            <a:r>
              <a:rPr lang="en" sz="3600">
                <a:solidFill>
                  <a:schemeClr val="dk2"/>
                </a:solidFill>
                <a:latin typeface="Oswald"/>
                <a:ea typeface="Oswald"/>
                <a:cs typeface="Oswald"/>
                <a:sym typeface="Oswald"/>
              </a:rPr>
              <a:t> + </a:t>
            </a:r>
            <a:r>
              <a:rPr lang="en" sz="3600">
                <a:solidFill>
                  <a:schemeClr val="dk1"/>
                </a:solidFill>
                <a:latin typeface="Oswald"/>
                <a:ea typeface="Oswald"/>
                <a:cs typeface="Oswald"/>
                <a:sym typeface="Oswald"/>
              </a:rPr>
              <a:t>B</a:t>
            </a:r>
            <a:r>
              <a:rPr lang="en" sz="3600">
                <a:solidFill>
                  <a:srgbClr val="FFFFFF"/>
                </a:solidFill>
                <a:latin typeface="Oswald"/>
                <a:ea typeface="Oswald"/>
                <a:cs typeface="Oswald"/>
                <a:sym typeface="Oswald"/>
              </a:rPr>
              <a:t>Y</a:t>
            </a:r>
            <a:r>
              <a:rPr lang="en" sz="3600">
                <a:solidFill>
                  <a:schemeClr val="dk2"/>
                </a:solidFill>
                <a:latin typeface="Oswald"/>
                <a:ea typeface="Oswald"/>
                <a:cs typeface="Oswald"/>
                <a:sym typeface="Oswald"/>
              </a:rPr>
              <a:t> + </a:t>
            </a:r>
            <a:r>
              <a:rPr lang="en" sz="3600">
                <a:solidFill>
                  <a:schemeClr val="dk1"/>
                </a:solidFill>
                <a:latin typeface="Oswald"/>
                <a:ea typeface="Oswald"/>
                <a:cs typeface="Oswald"/>
                <a:sym typeface="Oswald"/>
              </a:rPr>
              <a:t>Error</a:t>
            </a:r>
            <a:r>
              <a:rPr lang="en" sz="3600">
                <a:latin typeface="Oswald"/>
                <a:ea typeface="Oswald"/>
                <a:cs typeface="Oswald"/>
                <a:sym typeface="Oswald"/>
              </a:rPr>
              <a:t> </a:t>
            </a:r>
            <a:endParaRPr sz="3600">
              <a:latin typeface="Oswald"/>
              <a:ea typeface="Oswald"/>
              <a:cs typeface="Oswald"/>
              <a:sym typeface="Oswald"/>
            </a:endParaRPr>
          </a:p>
        </p:txBody>
      </p:sp>
      <p:sp>
        <p:nvSpPr>
          <p:cNvPr id="363" name="Google Shape;363;p46"/>
          <p:cNvSpPr txBox="1"/>
          <p:nvPr/>
        </p:nvSpPr>
        <p:spPr>
          <a:xfrm>
            <a:off x="1301638" y="3312375"/>
            <a:ext cx="5751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Oswald"/>
                <a:ea typeface="Oswald"/>
                <a:cs typeface="Oswald"/>
                <a:sym typeface="Oswald"/>
              </a:rPr>
              <a:t>E(Outcome)</a:t>
            </a:r>
            <a:r>
              <a:rPr lang="en" sz="3600" baseline="-25000">
                <a:solidFill>
                  <a:schemeClr val="dk1"/>
                </a:solidFill>
                <a:latin typeface="Oswald"/>
                <a:ea typeface="Oswald"/>
                <a:cs typeface="Oswald"/>
                <a:sym typeface="Oswald"/>
              </a:rPr>
              <a:t>i </a:t>
            </a:r>
            <a:r>
              <a:rPr lang="en" sz="3600">
                <a:solidFill>
                  <a:schemeClr val="dk1"/>
                </a:solidFill>
                <a:latin typeface="Oswald"/>
                <a:ea typeface="Oswald"/>
                <a:cs typeface="Oswald"/>
                <a:sym typeface="Oswald"/>
              </a:rPr>
              <a:t>= E(Outcome) +</a:t>
            </a:r>
            <a:r>
              <a:rPr lang="en" sz="3600">
                <a:solidFill>
                  <a:srgbClr val="FFFFFF"/>
                </a:solidFill>
                <a:latin typeface="Oswald"/>
                <a:ea typeface="Oswald"/>
                <a:cs typeface="Oswald"/>
                <a:sym typeface="Oswald"/>
              </a:rPr>
              <a:t> </a:t>
            </a:r>
            <a:endParaRPr/>
          </a:p>
        </p:txBody>
      </p:sp>
      <p:sp>
        <p:nvSpPr>
          <p:cNvPr id="364" name="Google Shape;364;p46"/>
          <p:cNvSpPr txBox="1"/>
          <p:nvPr/>
        </p:nvSpPr>
        <p:spPr>
          <a:xfrm>
            <a:off x="5956850" y="2811775"/>
            <a:ext cx="1885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dk1"/>
                </a:solidFill>
              </a:rPr>
              <a:t>🧍🏼</a:t>
            </a:r>
            <a:endParaRPr sz="9600"/>
          </a:p>
        </p:txBody>
      </p:sp>
      <p:sp>
        <p:nvSpPr>
          <p:cNvPr id="365" name="Google Shape;365;p46"/>
          <p:cNvSpPr txBox="1"/>
          <p:nvPr/>
        </p:nvSpPr>
        <p:spPr>
          <a:xfrm>
            <a:off x="6973075" y="4012375"/>
            <a:ext cx="202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i</a:t>
            </a:r>
            <a:endParaRPr sz="1800">
              <a:solidFill>
                <a:schemeClr val="lt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369"/>
        <p:cNvGrpSpPr/>
        <p:nvPr/>
      </p:nvGrpSpPr>
      <p:grpSpPr>
        <a:xfrm>
          <a:off x="0" y="0"/>
          <a:ext cx="0" cy="0"/>
          <a:chOff x="0" y="0"/>
          <a:chExt cx="0" cy="0"/>
        </a:xfrm>
      </p:grpSpPr>
      <p:sp>
        <p:nvSpPr>
          <p:cNvPr id="370" name="Google Shape;370;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800">
                <a:latin typeface="Oswald"/>
                <a:ea typeface="Oswald"/>
                <a:cs typeface="Oswald"/>
                <a:sym typeface="Oswald"/>
              </a:rPr>
              <a:t>MODEL RESULTS</a:t>
            </a:r>
            <a:endParaRPr>
              <a:latin typeface="Oswald"/>
              <a:ea typeface="Oswald"/>
              <a:cs typeface="Oswald"/>
              <a:sym typeface="Oswa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a:latin typeface="Oswald"/>
                <a:ea typeface="Oswald"/>
                <a:cs typeface="Oswald"/>
                <a:sym typeface="Oswald"/>
              </a:rPr>
              <a:t>Linear Mixed Effects Models: Implicit (Phrases)</a:t>
            </a:r>
            <a:endParaRPr sz="2620">
              <a:latin typeface="Oswald"/>
              <a:ea typeface="Oswald"/>
              <a:cs typeface="Oswald"/>
              <a:sym typeface="Oswald"/>
            </a:endParaRPr>
          </a:p>
        </p:txBody>
      </p:sp>
      <p:sp>
        <p:nvSpPr>
          <p:cNvPr id="376" name="Google Shape;376;p48"/>
          <p:cNvSpPr/>
          <p:nvPr/>
        </p:nvSpPr>
        <p:spPr>
          <a:xfrm>
            <a:off x="920175" y="1676850"/>
            <a:ext cx="2005500" cy="713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Fixed Effects</a:t>
            </a:r>
            <a:endParaRPr sz="1800">
              <a:solidFill>
                <a:srgbClr val="FFFFFF"/>
              </a:solidFill>
              <a:latin typeface="Oswald"/>
              <a:ea typeface="Oswald"/>
              <a:cs typeface="Oswald"/>
              <a:sym typeface="Oswald"/>
            </a:endParaRPr>
          </a:p>
        </p:txBody>
      </p:sp>
      <p:sp>
        <p:nvSpPr>
          <p:cNvPr id="377" name="Google Shape;377;p48"/>
          <p:cNvSpPr/>
          <p:nvPr/>
        </p:nvSpPr>
        <p:spPr>
          <a:xfrm>
            <a:off x="920175" y="3264475"/>
            <a:ext cx="2005500" cy="7137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Random Effects</a:t>
            </a:r>
            <a:endParaRPr sz="1800">
              <a:solidFill>
                <a:srgbClr val="FFFFFF"/>
              </a:solidFill>
              <a:latin typeface="Oswald"/>
              <a:ea typeface="Oswald"/>
              <a:cs typeface="Oswald"/>
              <a:sym typeface="Oswald"/>
            </a:endParaRPr>
          </a:p>
        </p:txBody>
      </p:sp>
      <p:sp>
        <p:nvSpPr>
          <p:cNvPr id="378" name="Google Shape;378;p48"/>
          <p:cNvSpPr/>
          <p:nvPr/>
        </p:nvSpPr>
        <p:spPr>
          <a:xfrm>
            <a:off x="4392250" y="1183350"/>
            <a:ext cx="3776100" cy="1700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Birth Gender</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Age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Race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Movement</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Moral Valence</a:t>
            </a:r>
            <a:endParaRPr>
              <a:solidFill>
                <a:srgbClr val="FFFFFF"/>
              </a:solidFill>
              <a:latin typeface="Oswald"/>
              <a:ea typeface="Oswald"/>
              <a:cs typeface="Oswald"/>
              <a:sym typeface="Oswald"/>
            </a:endParaRPr>
          </a:p>
        </p:txBody>
      </p:sp>
      <p:sp>
        <p:nvSpPr>
          <p:cNvPr id="379" name="Google Shape;379;p48"/>
          <p:cNvSpPr/>
          <p:nvPr/>
        </p:nvSpPr>
        <p:spPr>
          <a:xfrm>
            <a:off x="4392250" y="3066325"/>
            <a:ext cx="3776100" cy="1110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Intercept: Participant</a:t>
            </a:r>
            <a:endParaRPr sz="1800">
              <a:solidFill>
                <a:srgbClr val="FFFFFF"/>
              </a:solidFill>
              <a:latin typeface="Oswald"/>
              <a:ea typeface="Oswald"/>
              <a:cs typeface="Oswald"/>
              <a:sym typeface="Oswald"/>
            </a:endParaRPr>
          </a:p>
        </p:txBody>
      </p:sp>
      <p:cxnSp>
        <p:nvCxnSpPr>
          <p:cNvPr id="380" name="Google Shape;380;p48"/>
          <p:cNvCxnSpPr>
            <a:stCxn id="376" idx="3"/>
            <a:endCxn id="378" idx="1"/>
          </p:cNvCxnSpPr>
          <p:nvPr/>
        </p:nvCxnSpPr>
        <p:spPr>
          <a:xfrm>
            <a:off x="2925675" y="2033700"/>
            <a:ext cx="1466700" cy="0"/>
          </a:xfrm>
          <a:prstGeom prst="straightConnector1">
            <a:avLst/>
          </a:prstGeom>
          <a:noFill/>
          <a:ln w="9525" cap="flat" cmpd="sng">
            <a:solidFill>
              <a:schemeClr val="dk2"/>
            </a:solidFill>
            <a:prstDash val="solid"/>
            <a:round/>
            <a:headEnd type="none" w="med" len="med"/>
            <a:tailEnd type="triangle" w="med" len="med"/>
          </a:ln>
        </p:spPr>
      </p:cxnSp>
      <p:cxnSp>
        <p:nvCxnSpPr>
          <p:cNvPr id="381" name="Google Shape;381;p48"/>
          <p:cNvCxnSpPr>
            <a:stCxn id="377" idx="3"/>
            <a:endCxn id="379" idx="1"/>
          </p:cNvCxnSpPr>
          <p:nvPr/>
        </p:nvCxnSpPr>
        <p:spPr>
          <a:xfrm>
            <a:off x="2925675" y="3621325"/>
            <a:ext cx="1466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49"/>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387" name="Google Shape;387;p49"/>
          <p:cNvSpPr txBox="1"/>
          <p:nvPr/>
        </p:nvSpPr>
        <p:spPr>
          <a:xfrm>
            <a:off x="1305200" y="-58350"/>
            <a:ext cx="49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latin typeface="Oswald"/>
                <a:ea typeface="Oswald"/>
                <a:cs typeface="Oswald"/>
                <a:sym typeface="Oswald"/>
              </a:rPr>
              <a:t>Approaching is faster than avoiding by approximately 3% </a:t>
            </a:r>
            <a:endParaRPr>
              <a:solidFill>
                <a:srgbClr val="38761D"/>
              </a:solidFill>
              <a:latin typeface="Oswald"/>
              <a:ea typeface="Oswald"/>
              <a:cs typeface="Oswald"/>
              <a:sym typeface="Oswa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0"/>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1"/>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a:latin typeface="Oswald"/>
                <a:ea typeface="Oswald"/>
                <a:cs typeface="Oswald"/>
                <a:sym typeface="Oswald"/>
              </a:rPr>
              <a:t>Linear Mixed Effects Models: Explicit (Phrases)</a:t>
            </a:r>
            <a:endParaRPr sz="2620">
              <a:latin typeface="Oswald"/>
              <a:ea typeface="Oswald"/>
              <a:cs typeface="Oswald"/>
              <a:sym typeface="Oswald"/>
            </a:endParaRPr>
          </a:p>
        </p:txBody>
      </p:sp>
      <p:sp>
        <p:nvSpPr>
          <p:cNvPr id="403" name="Google Shape;403;p52"/>
          <p:cNvSpPr/>
          <p:nvPr/>
        </p:nvSpPr>
        <p:spPr>
          <a:xfrm>
            <a:off x="920175" y="1676850"/>
            <a:ext cx="2005500" cy="713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Fixed Effects</a:t>
            </a:r>
            <a:endParaRPr sz="1800">
              <a:solidFill>
                <a:srgbClr val="FFFFFF"/>
              </a:solidFill>
              <a:latin typeface="Oswald"/>
              <a:ea typeface="Oswald"/>
              <a:cs typeface="Oswald"/>
              <a:sym typeface="Oswald"/>
            </a:endParaRPr>
          </a:p>
        </p:txBody>
      </p:sp>
      <p:sp>
        <p:nvSpPr>
          <p:cNvPr id="404" name="Google Shape;404;p52"/>
          <p:cNvSpPr/>
          <p:nvPr/>
        </p:nvSpPr>
        <p:spPr>
          <a:xfrm>
            <a:off x="920175" y="3264475"/>
            <a:ext cx="2005500" cy="7137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Random Effects</a:t>
            </a:r>
            <a:endParaRPr sz="1800">
              <a:solidFill>
                <a:srgbClr val="FFFFFF"/>
              </a:solidFill>
              <a:latin typeface="Oswald"/>
              <a:ea typeface="Oswald"/>
              <a:cs typeface="Oswald"/>
              <a:sym typeface="Oswald"/>
            </a:endParaRPr>
          </a:p>
        </p:txBody>
      </p:sp>
      <p:sp>
        <p:nvSpPr>
          <p:cNvPr id="405" name="Google Shape;405;p52"/>
          <p:cNvSpPr/>
          <p:nvPr/>
        </p:nvSpPr>
        <p:spPr>
          <a:xfrm>
            <a:off x="4392250" y="1183350"/>
            <a:ext cx="3776100" cy="1700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Birth Gender</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Age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Race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Movement</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Moral Valence</a:t>
            </a:r>
            <a:endParaRPr>
              <a:solidFill>
                <a:srgbClr val="FFFFFF"/>
              </a:solidFill>
              <a:latin typeface="Oswald"/>
              <a:ea typeface="Oswald"/>
              <a:cs typeface="Oswald"/>
              <a:sym typeface="Oswald"/>
            </a:endParaRPr>
          </a:p>
          <a:p>
            <a:pPr marL="457200" lvl="0" indent="-317500" algn="l" rtl="0">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Affect Rating</a:t>
            </a:r>
            <a:endParaRPr>
              <a:solidFill>
                <a:srgbClr val="FFFFFF"/>
              </a:solidFill>
              <a:latin typeface="Oswald"/>
              <a:ea typeface="Oswald"/>
              <a:cs typeface="Oswald"/>
              <a:sym typeface="Oswald"/>
            </a:endParaRPr>
          </a:p>
        </p:txBody>
      </p:sp>
      <p:sp>
        <p:nvSpPr>
          <p:cNvPr id="406" name="Google Shape;406;p52"/>
          <p:cNvSpPr/>
          <p:nvPr/>
        </p:nvSpPr>
        <p:spPr>
          <a:xfrm>
            <a:off x="4392250" y="3066325"/>
            <a:ext cx="3776100" cy="1110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swald"/>
                <a:ea typeface="Oswald"/>
                <a:cs typeface="Oswald"/>
                <a:sym typeface="Oswald"/>
              </a:rPr>
              <a:t>Intercept: Participant</a:t>
            </a:r>
            <a:endParaRPr sz="1800">
              <a:solidFill>
                <a:srgbClr val="FFFFFF"/>
              </a:solidFill>
              <a:latin typeface="Oswald"/>
              <a:ea typeface="Oswald"/>
              <a:cs typeface="Oswald"/>
              <a:sym typeface="Oswald"/>
            </a:endParaRPr>
          </a:p>
          <a:p>
            <a:pPr marL="0" lvl="0" indent="0" algn="ctr" rtl="0">
              <a:spcBef>
                <a:spcPts val="0"/>
              </a:spcBef>
              <a:spcAft>
                <a:spcPts val="0"/>
              </a:spcAft>
              <a:buNone/>
            </a:pPr>
            <a:r>
              <a:rPr lang="en" sz="1800">
                <a:solidFill>
                  <a:srgbClr val="FFFFFF"/>
                </a:solidFill>
                <a:latin typeface="Oswald"/>
                <a:ea typeface="Oswald"/>
                <a:cs typeface="Oswald"/>
                <a:sym typeface="Oswald"/>
              </a:rPr>
              <a:t>Slope: Moral Valence </a:t>
            </a:r>
            <a:endParaRPr sz="1800">
              <a:solidFill>
                <a:srgbClr val="FFFFFF"/>
              </a:solidFill>
              <a:latin typeface="Oswald"/>
              <a:ea typeface="Oswald"/>
              <a:cs typeface="Oswald"/>
              <a:sym typeface="Oswald"/>
            </a:endParaRPr>
          </a:p>
        </p:txBody>
      </p:sp>
      <p:cxnSp>
        <p:nvCxnSpPr>
          <p:cNvPr id="407" name="Google Shape;407;p52"/>
          <p:cNvCxnSpPr>
            <a:stCxn id="403" idx="3"/>
            <a:endCxn id="405" idx="1"/>
          </p:cNvCxnSpPr>
          <p:nvPr/>
        </p:nvCxnSpPr>
        <p:spPr>
          <a:xfrm>
            <a:off x="2925675" y="2033700"/>
            <a:ext cx="1466700" cy="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52"/>
          <p:cNvCxnSpPr>
            <a:stCxn id="404" idx="3"/>
            <a:endCxn id="406" idx="1"/>
          </p:cNvCxnSpPr>
          <p:nvPr/>
        </p:nvCxnSpPr>
        <p:spPr>
          <a:xfrm>
            <a:off x="2925675" y="3621325"/>
            <a:ext cx="1466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3"/>
          <p:cNvPicPr preferRelativeResize="0"/>
          <p:nvPr/>
        </p:nvPicPr>
        <p:blipFill>
          <a:blip r:embed="rId3">
            <a:alphaModFix/>
          </a:blip>
          <a:stretch>
            <a:fillRect/>
          </a:stretch>
        </p:blipFill>
        <p:spPr>
          <a:xfrm>
            <a:off x="152400" y="152400"/>
            <a:ext cx="8707963" cy="483870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54"/>
          <p:cNvPicPr preferRelativeResize="0"/>
          <p:nvPr/>
        </p:nvPicPr>
        <p:blipFill>
          <a:blip r:embed="rId3">
            <a:alphaModFix/>
          </a:blip>
          <a:stretch>
            <a:fillRect/>
          </a:stretch>
        </p:blipFill>
        <p:spPr>
          <a:xfrm>
            <a:off x="152400" y="152400"/>
            <a:ext cx="8707963" cy="4838702"/>
          </a:xfrm>
          <a:prstGeom prst="rect">
            <a:avLst/>
          </a:prstGeom>
          <a:noFill/>
          <a:ln>
            <a:noFill/>
          </a:ln>
        </p:spPr>
      </p:pic>
      <p:sp>
        <p:nvSpPr>
          <p:cNvPr id="419" name="Google Shape;419;p54"/>
          <p:cNvSpPr txBox="1"/>
          <p:nvPr/>
        </p:nvSpPr>
        <p:spPr>
          <a:xfrm>
            <a:off x="2353300" y="-56375"/>
            <a:ext cx="9320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38761D"/>
                </a:solidFill>
                <a:latin typeface="Oswald"/>
                <a:ea typeface="Oswald"/>
                <a:cs typeface="Oswald"/>
                <a:sym typeface="Oswald"/>
              </a:rPr>
              <a:t>On average, compared to Neutral-rated phrases, responses to Immoral-rated phrases are faster by 8.6%.</a:t>
            </a:r>
            <a:endParaRPr sz="1300">
              <a:solidFill>
                <a:srgbClr val="38761D"/>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97f1014-c583-4be2-9255-c8fe34b784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4BF3A691D669469452128526F72063" ma:contentTypeVersion="13" ma:contentTypeDescription="Create a new document." ma:contentTypeScope="" ma:versionID="b3f792c6062902d57c7faabe6bf759b7">
  <xsd:schema xmlns:xsd="http://www.w3.org/2001/XMLSchema" xmlns:xs="http://www.w3.org/2001/XMLSchema" xmlns:p="http://schemas.microsoft.com/office/2006/metadata/properties" xmlns:ns3="c97f1014-c583-4be2-9255-c8fe34b7849c" xmlns:ns4="24172e41-b054-4c26-a23f-ad188b5e4607" targetNamespace="http://schemas.microsoft.com/office/2006/metadata/properties" ma:root="true" ma:fieldsID="4a119fcef713b0b3891a6dc9188d1091" ns3:_="" ns4:_="">
    <xsd:import namespace="c97f1014-c583-4be2-9255-c8fe34b7849c"/>
    <xsd:import namespace="24172e41-b054-4c26-a23f-ad188b5e460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7f1014-c583-4be2-9255-c8fe34b784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172e41-b054-4c26-a23f-ad188b5e460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1A086-6E28-4BE7-805A-579F76FF28F8}">
  <ds:schemaRefs>
    <ds:schemaRef ds:uri="http://schemas.microsoft.com/sharepoint/v3/contenttype/forms"/>
  </ds:schemaRefs>
</ds:datastoreItem>
</file>

<file path=customXml/itemProps2.xml><?xml version="1.0" encoding="utf-8"?>
<ds:datastoreItem xmlns:ds="http://schemas.openxmlformats.org/officeDocument/2006/customXml" ds:itemID="{BB98A42C-DA19-471A-8F90-202A9D32BA00}">
  <ds:schemaRefs>
    <ds:schemaRef ds:uri="http://purl.org/dc/elements/1.1/"/>
    <ds:schemaRef ds:uri="http://www.w3.org/XML/1998/namespace"/>
    <ds:schemaRef ds:uri="http://purl.org/dc/dcmitype/"/>
    <ds:schemaRef ds:uri="http://schemas.microsoft.com/office/2006/documentManagement/types"/>
    <ds:schemaRef ds:uri="c97f1014-c583-4be2-9255-c8fe34b7849c"/>
    <ds:schemaRef ds:uri="24172e41-b054-4c26-a23f-ad188b5e4607"/>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C3D3C89-CAE9-48C1-93C7-EF288E2A39BA}">
  <ds:schemaRefs>
    <ds:schemaRef ds:uri="24172e41-b054-4c26-a23f-ad188b5e4607"/>
    <ds:schemaRef ds:uri="c97f1014-c583-4be2-9255-c8fe34b784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4971</Words>
  <Application>Microsoft Office PowerPoint</Application>
  <PresentationFormat>On-screen Show (16:9)</PresentationFormat>
  <Paragraphs>1358</Paragraphs>
  <Slides>118</Slides>
  <Notes>93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Oswald Medium</vt:lpstr>
      <vt:lpstr>Oswald</vt:lpstr>
      <vt:lpstr>Aptos</vt:lpstr>
      <vt:lpstr>Oswald Light</vt:lpstr>
      <vt:lpstr>Simple Light</vt:lpstr>
      <vt:lpstr>Moral Approach-Avoidance Tendencies as a Measure of Implicit Moral Attitudes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Approach Avoidance Task (AAT)</vt:lpstr>
      <vt:lpstr>The Approach Avoidance Task (AAT)</vt:lpstr>
      <vt:lpstr>MAAT</vt:lpstr>
      <vt:lpstr>Moral Valence 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Moral Behavior Summary</vt:lpstr>
      <vt:lpstr>Is the relationship predictive? Supervised ML Prediction</vt:lpstr>
      <vt:lpstr>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R-MAAT</vt:lpstr>
      <vt:lpstr>Stimuli Examples</vt:lpstr>
      <vt:lpstr>The Approach Avoidance Task (AAT)</vt:lpstr>
      <vt:lpstr>The Approach Avoidance Task (AAT)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Racial Behavior Summary</vt:lpstr>
      <vt:lpstr>Is the relationship predictive? Supervised ML Prediction</vt:lpstr>
      <vt:lpstr>Predicting response time based on racial exposure: faces</vt:lpstr>
      <vt:lpstr>Predicting response time based on racial exposure: names</vt:lpstr>
      <vt:lpstr>PowerPoint Presentation</vt:lpstr>
      <vt:lpstr>Thank you for your time and interest. Any questions?</vt:lpstr>
      <vt:lpstr>Appendix</vt:lpstr>
      <vt:lpstr>Linear Mixed Effects Models</vt:lpstr>
      <vt:lpstr>Linear Mixed Effects Models</vt:lpstr>
      <vt:lpstr>Linear Mixed Effects Models</vt:lpstr>
      <vt:lpstr>Linear Mixed Effects Models</vt:lpstr>
      <vt:lpstr>PowerPoint Presentation</vt:lpstr>
      <vt:lpstr>Linear Mixed Effects Models</vt:lpstr>
      <vt:lpstr>Linear Mixed Effects Models</vt:lpstr>
      <vt:lpstr>Linear Mixed Effects Models</vt:lpstr>
      <vt:lpstr>Linear Mixed Effects Models</vt:lpstr>
      <vt:lpstr>Linear Mixed Effects Models</vt:lpstr>
      <vt:lpstr>Linear Mixed Effects Models</vt:lpstr>
      <vt:lpstr>Linear Mixed Effects Models</vt:lpstr>
      <vt:lpstr>PowerPoint Presentation</vt:lpstr>
      <vt:lpstr>PowerPoint Presentation</vt:lpstr>
      <vt:lpstr>MODEL RESULTS</vt:lpstr>
      <vt:lpstr>Linear Mixed Effects Models: Implicit (Phrases)</vt:lpstr>
      <vt:lpstr>PowerPoint Presentation</vt:lpstr>
      <vt:lpstr>PowerPoint Presentation</vt:lpstr>
      <vt:lpstr>PowerPoint Presentation</vt:lpstr>
      <vt:lpstr>Linear Mixed Effects Models: Explicit (Phrases)</vt:lpstr>
      <vt:lpstr>PowerPoint Presentation</vt:lpstr>
      <vt:lpstr>PowerPoint Presentation</vt:lpstr>
      <vt:lpstr>PowerPoint Presentation</vt:lpstr>
      <vt:lpstr>PowerPoint Presentation</vt:lpstr>
      <vt:lpstr>PowerPoint Presentation</vt:lpstr>
      <vt:lpstr>PowerPoint Presentation</vt:lpstr>
      <vt:lpstr>Linear Mixed Effects Models: Implicit (Images)</vt:lpstr>
      <vt:lpstr>PowerPoint Presentation</vt:lpstr>
      <vt:lpstr>PowerPoint Presentation</vt:lpstr>
      <vt:lpstr>PowerPoint Presentation</vt:lpstr>
      <vt:lpstr>PowerPoint Presentation</vt:lpstr>
      <vt:lpstr>PowerPoint Presentation</vt:lpstr>
      <vt:lpstr>Linear Mixed Effects Models: Explicit (Images)</vt:lpstr>
      <vt:lpstr>PowerPoint Presentation</vt:lpstr>
      <vt:lpstr>PowerPoint Presentation</vt:lpstr>
      <vt:lpstr>PowerPoint Presentation</vt:lpstr>
      <vt:lpstr>There might be a relationship, but is it predictive?:  Supervised ML Prediction of Response Time</vt:lpstr>
      <vt:lpstr>Performance is Poor (particularly for images) and Moral Rating Does Little to Nothing in Predicting Response Time</vt:lpstr>
      <vt:lpstr>Are these the ‘right’ stimuli?:  Unsupervised ML Validation</vt:lpstr>
      <vt:lpstr>Morally Good = the most pleasant and medium complex</vt:lpstr>
      <vt:lpstr>Next Steps: MAAT Study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 Approach-Avoidance Tendencies as a Measure of Implicit Moral Attitudes and Motivation</dc:title>
  <dc:creator>Sanskriti Purohit</dc:creator>
  <cp:lastModifiedBy>Sanskriti Purohit</cp:lastModifiedBy>
  <cp:revision>56</cp:revision>
  <dcterms:modified xsi:type="dcterms:W3CDTF">2024-04-03T19:53:15Z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0x010100CA4BF3A691D669469452128526F72063</vt:lpwstr>
  </property>
</Properties>
</file>